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6" r:id="rId2"/>
    <p:sldId id="281" r:id="rId3"/>
    <p:sldId id="274" r:id="rId4"/>
    <p:sldId id="293" r:id="rId5"/>
    <p:sldId id="291" r:id="rId6"/>
    <p:sldId id="294" r:id="rId7"/>
    <p:sldId id="295" r:id="rId8"/>
    <p:sldId id="279" r:id="rId9"/>
  </p:sldIdLst>
  <p:sldSz cx="9906000" cy="6858000" type="A4"/>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773" autoAdjust="0"/>
  </p:normalViewPr>
  <p:slideViewPr>
    <p:cSldViewPr snapToGrid="0">
      <p:cViewPr varScale="1">
        <p:scale>
          <a:sx n="72" d="100"/>
          <a:sy n="72" d="100"/>
        </p:scale>
        <p:origin x="11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FCBCFF-8771-48C1-BEA1-C9147AF35222}" type="datetimeFigureOut">
              <a:rPr lang="en-GB" smtClean="0"/>
              <a:t>10/06/2020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035C93-5D5C-481E-AC19-76B42A927F1A}" type="slidenum">
              <a:rPr lang="en-GB" smtClean="0"/>
              <a:t>‹#›</a:t>
            </a:fld>
            <a:endParaRPr lang="en-GB" dirty="0"/>
          </a:p>
        </p:txBody>
      </p:sp>
    </p:spTree>
    <p:extLst>
      <p:ext uri="{BB962C8B-B14F-4D97-AF65-F5344CB8AC3E}">
        <p14:creationId xmlns:p14="http://schemas.microsoft.com/office/powerpoint/2010/main" val="1005345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FCBCFF-8771-48C1-BEA1-C9147AF35222}" type="datetimeFigureOut">
              <a:rPr lang="en-GB" smtClean="0"/>
              <a:t>10/06/2020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035C93-5D5C-481E-AC19-76B42A927F1A}" type="slidenum">
              <a:rPr lang="en-GB" smtClean="0"/>
              <a:t>‹#›</a:t>
            </a:fld>
            <a:endParaRPr lang="en-GB" dirty="0"/>
          </a:p>
        </p:txBody>
      </p:sp>
    </p:spTree>
    <p:extLst>
      <p:ext uri="{BB962C8B-B14F-4D97-AF65-F5344CB8AC3E}">
        <p14:creationId xmlns:p14="http://schemas.microsoft.com/office/powerpoint/2010/main" val="2347638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FCBCFF-8771-48C1-BEA1-C9147AF35222}" type="datetimeFigureOut">
              <a:rPr lang="en-GB" smtClean="0"/>
              <a:t>10/06/2020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035C93-5D5C-481E-AC19-76B42A927F1A}" type="slidenum">
              <a:rPr lang="en-GB" smtClean="0"/>
              <a:t>‹#›</a:t>
            </a:fld>
            <a:endParaRPr lang="en-GB" dirty="0"/>
          </a:p>
        </p:txBody>
      </p:sp>
    </p:spTree>
    <p:extLst>
      <p:ext uri="{BB962C8B-B14F-4D97-AF65-F5344CB8AC3E}">
        <p14:creationId xmlns:p14="http://schemas.microsoft.com/office/powerpoint/2010/main" val="3037618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FCBCFF-8771-48C1-BEA1-C9147AF35222}" type="datetimeFigureOut">
              <a:rPr lang="en-GB" smtClean="0"/>
              <a:t>10/06/2020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035C93-5D5C-481E-AC19-76B42A927F1A}" type="slidenum">
              <a:rPr lang="en-GB" smtClean="0"/>
              <a:t>‹#›</a:t>
            </a:fld>
            <a:endParaRPr lang="en-GB" dirty="0"/>
          </a:p>
        </p:txBody>
      </p:sp>
    </p:spTree>
    <p:extLst>
      <p:ext uri="{BB962C8B-B14F-4D97-AF65-F5344CB8AC3E}">
        <p14:creationId xmlns:p14="http://schemas.microsoft.com/office/powerpoint/2010/main" val="325255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FCBCFF-8771-48C1-BEA1-C9147AF35222}" type="datetimeFigureOut">
              <a:rPr lang="en-GB" smtClean="0"/>
              <a:t>10/06/2020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035C93-5D5C-481E-AC19-76B42A927F1A}" type="slidenum">
              <a:rPr lang="en-GB" smtClean="0"/>
              <a:t>‹#›</a:t>
            </a:fld>
            <a:endParaRPr lang="en-GB" dirty="0"/>
          </a:p>
        </p:txBody>
      </p:sp>
    </p:spTree>
    <p:extLst>
      <p:ext uri="{BB962C8B-B14F-4D97-AF65-F5344CB8AC3E}">
        <p14:creationId xmlns:p14="http://schemas.microsoft.com/office/powerpoint/2010/main" val="1056166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FCBCFF-8771-48C1-BEA1-C9147AF35222}" type="datetimeFigureOut">
              <a:rPr lang="en-GB" smtClean="0"/>
              <a:t>10/06/2020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035C93-5D5C-481E-AC19-76B42A927F1A}" type="slidenum">
              <a:rPr lang="en-GB" smtClean="0"/>
              <a:t>‹#›</a:t>
            </a:fld>
            <a:endParaRPr lang="en-GB" dirty="0"/>
          </a:p>
        </p:txBody>
      </p:sp>
    </p:spTree>
    <p:extLst>
      <p:ext uri="{BB962C8B-B14F-4D97-AF65-F5344CB8AC3E}">
        <p14:creationId xmlns:p14="http://schemas.microsoft.com/office/powerpoint/2010/main" val="2682632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FCBCFF-8771-48C1-BEA1-C9147AF35222}" type="datetimeFigureOut">
              <a:rPr lang="en-GB" smtClean="0"/>
              <a:t>10/06/2020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0035C93-5D5C-481E-AC19-76B42A927F1A}" type="slidenum">
              <a:rPr lang="en-GB" smtClean="0"/>
              <a:t>‹#›</a:t>
            </a:fld>
            <a:endParaRPr lang="en-GB" dirty="0"/>
          </a:p>
        </p:txBody>
      </p:sp>
    </p:spTree>
    <p:extLst>
      <p:ext uri="{BB962C8B-B14F-4D97-AF65-F5344CB8AC3E}">
        <p14:creationId xmlns:p14="http://schemas.microsoft.com/office/powerpoint/2010/main" val="3583443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FCBCFF-8771-48C1-BEA1-C9147AF35222}" type="datetimeFigureOut">
              <a:rPr lang="en-GB" smtClean="0"/>
              <a:t>10/06/2020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0035C93-5D5C-481E-AC19-76B42A927F1A}" type="slidenum">
              <a:rPr lang="en-GB" smtClean="0"/>
              <a:t>‹#›</a:t>
            </a:fld>
            <a:endParaRPr lang="en-GB" dirty="0"/>
          </a:p>
        </p:txBody>
      </p:sp>
    </p:spTree>
    <p:extLst>
      <p:ext uri="{BB962C8B-B14F-4D97-AF65-F5344CB8AC3E}">
        <p14:creationId xmlns:p14="http://schemas.microsoft.com/office/powerpoint/2010/main" val="3808185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CBCFF-8771-48C1-BEA1-C9147AF35222}" type="datetimeFigureOut">
              <a:rPr lang="en-GB" smtClean="0"/>
              <a:t>10/06/2020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0035C93-5D5C-481E-AC19-76B42A927F1A}" type="slidenum">
              <a:rPr lang="en-GB" smtClean="0"/>
              <a:t>‹#›</a:t>
            </a:fld>
            <a:endParaRPr lang="en-GB" dirty="0"/>
          </a:p>
        </p:txBody>
      </p:sp>
    </p:spTree>
    <p:extLst>
      <p:ext uri="{BB962C8B-B14F-4D97-AF65-F5344CB8AC3E}">
        <p14:creationId xmlns:p14="http://schemas.microsoft.com/office/powerpoint/2010/main" val="3416513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FCBCFF-8771-48C1-BEA1-C9147AF35222}" type="datetimeFigureOut">
              <a:rPr lang="en-GB" smtClean="0"/>
              <a:t>10/06/2020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035C93-5D5C-481E-AC19-76B42A927F1A}" type="slidenum">
              <a:rPr lang="en-GB" smtClean="0"/>
              <a:t>‹#›</a:t>
            </a:fld>
            <a:endParaRPr lang="en-GB" dirty="0"/>
          </a:p>
        </p:txBody>
      </p:sp>
    </p:spTree>
    <p:extLst>
      <p:ext uri="{BB962C8B-B14F-4D97-AF65-F5344CB8AC3E}">
        <p14:creationId xmlns:p14="http://schemas.microsoft.com/office/powerpoint/2010/main" val="3782176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FCBCFF-8771-48C1-BEA1-C9147AF35222}" type="datetimeFigureOut">
              <a:rPr lang="en-GB" smtClean="0"/>
              <a:t>10/06/2020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035C93-5D5C-481E-AC19-76B42A927F1A}" type="slidenum">
              <a:rPr lang="en-GB" smtClean="0"/>
              <a:t>‹#›</a:t>
            </a:fld>
            <a:endParaRPr lang="en-GB" dirty="0"/>
          </a:p>
        </p:txBody>
      </p:sp>
    </p:spTree>
    <p:extLst>
      <p:ext uri="{BB962C8B-B14F-4D97-AF65-F5344CB8AC3E}">
        <p14:creationId xmlns:p14="http://schemas.microsoft.com/office/powerpoint/2010/main" val="4105952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CBCFF-8771-48C1-BEA1-C9147AF35222}" type="datetimeFigureOut">
              <a:rPr lang="en-GB" smtClean="0"/>
              <a:t>10/06/2020</a:t>
            </a:fld>
            <a:endParaRPr lang="en-GB"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035C93-5D5C-481E-AC19-76B42A927F1A}" type="slidenum">
              <a:rPr lang="en-GB" smtClean="0"/>
              <a:t>‹#›</a:t>
            </a:fld>
            <a:endParaRPr lang="en-GB" dirty="0"/>
          </a:p>
        </p:txBody>
      </p:sp>
    </p:spTree>
    <p:extLst>
      <p:ext uri="{BB962C8B-B14F-4D97-AF65-F5344CB8AC3E}">
        <p14:creationId xmlns:p14="http://schemas.microsoft.com/office/powerpoint/2010/main" val="1810285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4.jpeg"/><Relationship Id="rId7" Type="http://schemas.openxmlformats.org/officeDocument/2006/relationships/image" Target="../media/image11.jpe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8.jpeg"/><Relationship Id="rId4" Type="http://schemas.openxmlformats.org/officeDocument/2006/relationships/image" Target="../media/image6.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emf"/><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5" name="TextBox 4"/>
          <p:cNvSpPr txBox="1"/>
          <p:nvPr/>
        </p:nvSpPr>
        <p:spPr>
          <a:xfrm>
            <a:off x="6286500" y="2109355"/>
            <a:ext cx="2729053" cy="1015663"/>
          </a:xfrm>
          <a:prstGeom prst="rect">
            <a:avLst/>
          </a:prstGeom>
          <a:noFill/>
        </p:spPr>
        <p:txBody>
          <a:bodyPr wrap="square" rtlCol="0">
            <a:spAutoFit/>
          </a:bodyPr>
          <a:lstStyle/>
          <a:p>
            <a:endParaRPr lang="en-GB" sz="1200" b="1" dirty="0"/>
          </a:p>
          <a:p>
            <a:endParaRPr lang="en-GB" sz="1200" b="1" dirty="0">
              <a:solidFill>
                <a:srgbClr val="006D64"/>
              </a:solidFill>
            </a:endParaRPr>
          </a:p>
          <a:p>
            <a:endParaRPr lang="en-GB" sz="1200" b="1" dirty="0">
              <a:solidFill>
                <a:srgbClr val="006D64"/>
              </a:solidFill>
            </a:endParaRPr>
          </a:p>
          <a:p>
            <a:endParaRPr lang="en-GB" sz="1200" b="1" dirty="0">
              <a:solidFill>
                <a:srgbClr val="006D64"/>
              </a:solidFill>
            </a:endParaRPr>
          </a:p>
          <a:p>
            <a:endParaRPr lang="en-GB" sz="1200" dirty="0">
              <a:solidFill>
                <a:srgbClr val="006D64"/>
              </a:solidFill>
            </a:endParaRPr>
          </a:p>
        </p:txBody>
      </p:sp>
      <p:sp>
        <p:nvSpPr>
          <p:cNvPr id="21" name="TextBox 20"/>
          <p:cNvSpPr txBox="1"/>
          <p:nvPr/>
        </p:nvSpPr>
        <p:spPr>
          <a:xfrm>
            <a:off x="2737126" y="492597"/>
            <a:ext cx="5730240" cy="707886"/>
          </a:xfrm>
          <a:prstGeom prst="rect">
            <a:avLst/>
          </a:prstGeom>
          <a:noFill/>
        </p:spPr>
        <p:txBody>
          <a:bodyPr wrap="square" rtlCol="0">
            <a:spAutoFit/>
          </a:bodyPr>
          <a:lstStyle/>
          <a:p>
            <a:r>
              <a:rPr lang="en-GB" sz="2000" dirty="0">
                <a:solidFill>
                  <a:schemeClr val="bg1"/>
                </a:solidFill>
                <a:latin typeface="Century Gothic" panose="020B0502020202020204" pitchFamily="34" charset="0"/>
              </a:rPr>
              <a:t>Catering Review  St. Francis of Assis Catholic Technology College – February 2020</a:t>
            </a:r>
          </a:p>
        </p:txBody>
      </p:sp>
      <p:sp>
        <p:nvSpPr>
          <p:cNvPr id="3" name="Rectangle 2"/>
          <p:cNvSpPr/>
          <p:nvPr/>
        </p:nvSpPr>
        <p:spPr>
          <a:xfrm>
            <a:off x="2476500" y="2551837"/>
            <a:ext cx="2630759" cy="369332"/>
          </a:xfrm>
          <a:prstGeom prst="rect">
            <a:avLst/>
          </a:prstGeom>
        </p:spPr>
        <p:txBody>
          <a:bodyPr wrap="square">
            <a:spAutoFit/>
          </a:bodyPr>
          <a:lstStyle/>
          <a:p>
            <a:endParaRPr lang="en-GB" b="0" i="0" dirty="0">
              <a:solidFill>
                <a:srgbClr val="393939"/>
              </a:solidFill>
              <a:effectLst/>
              <a:latin typeface="Helvetica Neue"/>
            </a:endParaRPr>
          </a:p>
        </p:txBody>
      </p:sp>
      <p:pic>
        <p:nvPicPr>
          <p:cNvPr id="6" name="Picture 5">
            <a:extLst>
              <a:ext uri="{FF2B5EF4-FFF2-40B4-BE49-F238E27FC236}">
                <a16:creationId xmlns:a16="http://schemas.microsoft.com/office/drawing/2014/main" id="{5594A972-A3E3-4F61-8C42-C72AFF89729F}"/>
              </a:ext>
            </a:extLst>
          </p:cNvPr>
          <p:cNvPicPr>
            <a:picLocks noChangeAspect="1"/>
          </p:cNvPicPr>
          <p:nvPr/>
        </p:nvPicPr>
        <p:blipFill rotWithShape="1">
          <a:blip r:embed="rId2">
            <a:extLst>
              <a:ext uri="{28A0092B-C50C-407E-A947-70E740481C1C}">
                <a14:useLocalDpi xmlns:a14="http://schemas.microsoft.com/office/drawing/2010/main" val="0"/>
              </a:ext>
            </a:extLst>
          </a:blip>
          <a:srcRect l="59532" t="25700" r="6221" b="4154"/>
          <a:stretch/>
        </p:blipFill>
        <p:spPr>
          <a:xfrm>
            <a:off x="0" y="1785413"/>
            <a:ext cx="9427335" cy="4810540"/>
          </a:xfrm>
          <a:prstGeom prst="rect">
            <a:avLst/>
          </a:prstGeom>
        </p:spPr>
      </p:pic>
      <p:pic>
        <p:nvPicPr>
          <p:cNvPr id="2" name="Picture 1">
            <a:extLst>
              <a:ext uri="{FF2B5EF4-FFF2-40B4-BE49-F238E27FC236}">
                <a16:creationId xmlns:a16="http://schemas.microsoft.com/office/drawing/2014/main" id="{492D8FDA-5B4B-4F0A-B7F0-34CCDC18270D}"/>
              </a:ext>
            </a:extLst>
          </p:cNvPr>
          <p:cNvPicPr>
            <a:picLocks noChangeAspect="1"/>
          </p:cNvPicPr>
          <p:nvPr/>
        </p:nvPicPr>
        <p:blipFill>
          <a:blip r:embed="rId3"/>
          <a:stretch>
            <a:fillRect/>
          </a:stretch>
        </p:blipFill>
        <p:spPr>
          <a:xfrm>
            <a:off x="2689087" y="2109355"/>
            <a:ext cx="4124259" cy="4124259"/>
          </a:xfrm>
          <a:prstGeom prst="rect">
            <a:avLst/>
          </a:prstGeom>
        </p:spPr>
      </p:pic>
    </p:spTree>
    <p:extLst>
      <p:ext uri="{BB962C8B-B14F-4D97-AF65-F5344CB8AC3E}">
        <p14:creationId xmlns:p14="http://schemas.microsoft.com/office/powerpoint/2010/main" val="602979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83"/>
            <a:ext cx="9906000" cy="6858000"/>
          </a:xfrm>
          <a:prstGeom prst="rect">
            <a:avLst/>
          </a:prstGeom>
        </p:spPr>
      </p:pic>
      <p:sp>
        <p:nvSpPr>
          <p:cNvPr id="5" name="TextBox 4"/>
          <p:cNvSpPr txBox="1"/>
          <p:nvPr/>
        </p:nvSpPr>
        <p:spPr>
          <a:xfrm>
            <a:off x="6286500" y="2109355"/>
            <a:ext cx="2729053" cy="1015663"/>
          </a:xfrm>
          <a:prstGeom prst="rect">
            <a:avLst/>
          </a:prstGeom>
          <a:noFill/>
        </p:spPr>
        <p:txBody>
          <a:bodyPr wrap="square" rtlCol="0">
            <a:spAutoFit/>
          </a:bodyPr>
          <a:lstStyle/>
          <a:p>
            <a:endParaRPr lang="en-GB" sz="1200" b="1" dirty="0"/>
          </a:p>
          <a:p>
            <a:endParaRPr lang="en-GB" sz="1200" b="1" dirty="0">
              <a:solidFill>
                <a:srgbClr val="006D64"/>
              </a:solidFill>
            </a:endParaRPr>
          </a:p>
          <a:p>
            <a:endParaRPr lang="en-GB" sz="1200" b="1" dirty="0">
              <a:solidFill>
                <a:srgbClr val="006D64"/>
              </a:solidFill>
            </a:endParaRPr>
          </a:p>
          <a:p>
            <a:endParaRPr lang="en-GB" sz="1200" b="1" dirty="0">
              <a:solidFill>
                <a:srgbClr val="006D64"/>
              </a:solidFill>
            </a:endParaRPr>
          </a:p>
          <a:p>
            <a:endParaRPr lang="en-GB" sz="1200" dirty="0">
              <a:solidFill>
                <a:srgbClr val="006D64"/>
              </a:solidFill>
            </a:endParaRPr>
          </a:p>
        </p:txBody>
      </p:sp>
      <p:sp>
        <p:nvSpPr>
          <p:cNvPr id="21" name="TextBox 20"/>
          <p:cNvSpPr txBox="1"/>
          <p:nvPr/>
        </p:nvSpPr>
        <p:spPr>
          <a:xfrm>
            <a:off x="2150930" y="576269"/>
            <a:ext cx="5730240" cy="1508105"/>
          </a:xfrm>
          <a:prstGeom prst="rect">
            <a:avLst/>
          </a:prstGeom>
          <a:noFill/>
        </p:spPr>
        <p:txBody>
          <a:bodyPr wrap="square" rtlCol="0">
            <a:spAutoFit/>
          </a:bodyPr>
          <a:lstStyle/>
          <a:p>
            <a:r>
              <a:rPr lang="en-GB" sz="3200" dirty="0">
                <a:solidFill>
                  <a:schemeClr val="bg1"/>
                </a:solidFill>
                <a:latin typeface="Century Gothic" panose="020B0502020202020204" pitchFamily="34" charset="0"/>
              </a:rPr>
              <a:t>Service Review</a:t>
            </a:r>
          </a:p>
          <a:p>
            <a:endParaRPr lang="en-GB" sz="2000" dirty="0">
              <a:solidFill>
                <a:schemeClr val="bg1"/>
              </a:solidFill>
              <a:latin typeface="Century Gothic" panose="020B0502020202020204" pitchFamily="34" charset="0"/>
            </a:endParaRPr>
          </a:p>
          <a:p>
            <a:endParaRPr lang="en-GB" sz="1600" dirty="0">
              <a:solidFill>
                <a:schemeClr val="bg1"/>
              </a:solidFill>
              <a:latin typeface="Century Gothic" panose="020B0502020202020204" pitchFamily="34" charset="0"/>
            </a:endParaRPr>
          </a:p>
          <a:p>
            <a:endParaRPr lang="en-GB" sz="2400" dirty="0">
              <a:solidFill>
                <a:schemeClr val="bg1"/>
              </a:solidFill>
              <a:latin typeface="Century Gothic" panose="020B0502020202020204" pitchFamily="34" charset="0"/>
            </a:endParaRPr>
          </a:p>
        </p:txBody>
      </p:sp>
      <p:sp>
        <p:nvSpPr>
          <p:cNvPr id="3" name="Rectangle 2"/>
          <p:cNvSpPr/>
          <p:nvPr/>
        </p:nvSpPr>
        <p:spPr>
          <a:xfrm>
            <a:off x="2476500" y="2551837"/>
            <a:ext cx="2630759" cy="369332"/>
          </a:xfrm>
          <a:prstGeom prst="rect">
            <a:avLst/>
          </a:prstGeom>
        </p:spPr>
        <p:txBody>
          <a:bodyPr wrap="square">
            <a:spAutoFit/>
          </a:bodyPr>
          <a:lstStyle/>
          <a:p>
            <a:endParaRPr lang="en-GB" b="0" i="0" dirty="0">
              <a:solidFill>
                <a:srgbClr val="393939"/>
              </a:solidFill>
              <a:effectLst/>
              <a:latin typeface="Helvetica Neue"/>
            </a:endParaRPr>
          </a:p>
        </p:txBody>
      </p:sp>
      <p:pic>
        <p:nvPicPr>
          <p:cNvPr id="6" name="Picture 5">
            <a:extLst>
              <a:ext uri="{FF2B5EF4-FFF2-40B4-BE49-F238E27FC236}">
                <a16:creationId xmlns:a16="http://schemas.microsoft.com/office/drawing/2014/main" id="{5594A972-A3E3-4F61-8C42-C72AFF89729F}"/>
              </a:ext>
            </a:extLst>
          </p:cNvPr>
          <p:cNvPicPr>
            <a:picLocks noChangeAspect="1"/>
          </p:cNvPicPr>
          <p:nvPr/>
        </p:nvPicPr>
        <p:blipFill rotWithShape="1">
          <a:blip r:embed="rId2">
            <a:extLst>
              <a:ext uri="{28A0092B-C50C-407E-A947-70E740481C1C}">
                <a14:useLocalDpi xmlns:a14="http://schemas.microsoft.com/office/drawing/2010/main" val="0"/>
              </a:ext>
            </a:extLst>
          </a:blip>
          <a:srcRect l="59532" t="25700" r="6221" b="4154"/>
          <a:stretch/>
        </p:blipFill>
        <p:spPr>
          <a:xfrm>
            <a:off x="0" y="1782257"/>
            <a:ext cx="9289775" cy="4810540"/>
          </a:xfrm>
          <a:prstGeom prst="rect">
            <a:avLst/>
          </a:prstGeom>
        </p:spPr>
      </p:pic>
      <p:sp>
        <p:nvSpPr>
          <p:cNvPr id="20" name="TextBox 19">
            <a:extLst>
              <a:ext uri="{FF2B5EF4-FFF2-40B4-BE49-F238E27FC236}">
                <a16:creationId xmlns:a16="http://schemas.microsoft.com/office/drawing/2014/main" id="{A7C92962-C84B-408C-BE23-7371F6CADE6C}"/>
              </a:ext>
            </a:extLst>
          </p:cNvPr>
          <p:cNvSpPr txBox="1"/>
          <p:nvPr/>
        </p:nvSpPr>
        <p:spPr>
          <a:xfrm>
            <a:off x="1754066" y="2436453"/>
            <a:ext cx="6397867" cy="3416320"/>
          </a:xfrm>
          <a:prstGeom prst="rect">
            <a:avLst/>
          </a:prstGeom>
          <a:noFill/>
        </p:spPr>
        <p:txBody>
          <a:bodyPr wrap="square" rtlCol="0">
            <a:spAutoFit/>
          </a:bodyPr>
          <a:lstStyle/>
          <a:p>
            <a:pPr marL="571500" indent="-571500">
              <a:buFont typeface="Arial" panose="020B0604020202020204" pitchFamily="34" charset="0"/>
              <a:buChar char="•"/>
            </a:pPr>
            <a:r>
              <a:rPr lang="en-GB" sz="2400" dirty="0"/>
              <a:t>Review short term mobilisation plan</a:t>
            </a:r>
          </a:p>
          <a:p>
            <a:pPr marL="571500" indent="-571500">
              <a:buFont typeface="Arial" panose="020B0604020202020204" pitchFamily="34" charset="0"/>
              <a:buChar char="•"/>
            </a:pPr>
            <a:r>
              <a:rPr lang="en-GB" sz="2400" dirty="0"/>
              <a:t>Standards </a:t>
            </a:r>
          </a:p>
          <a:p>
            <a:pPr marL="571500" indent="-571500">
              <a:buFont typeface="Arial" panose="020B0604020202020204" pitchFamily="34" charset="0"/>
              <a:buChar char="•"/>
            </a:pPr>
            <a:r>
              <a:rPr lang="en-GB" sz="2400" dirty="0"/>
              <a:t>New products – New Spring Salad bowls</a:t>
            </a:r>
          </a:p>
          <a:p>
            <a:pPr marL="571500" indent="-571500">
              <a:buFont typeface="Arial" panose="020B0604020202020204" pitchFamily="34" charset="0"/>
              <a:buChar char="•"/>
            </a:pPr>
            <a:r>
              <a:rPr lang="en-GB" sz="2400" dirty="0"/>
              <a:t>New Look for Spring 2020</a:t>
            </a:r>
          </a:p>
          <a:p>
            <a:pPr marL="571500" indent="-571500">
              <a:buFont typeface="Arial" panose="020B0604020202020204" pitchFamily="34" charset="0"/>
              <a:buChar char="•"/>
            </a:pPr>
            <a:r>
              <a:rPr lang="en-GB" sz="2400" dirty="0"/>
              <a:t>Marketing – India destination day </a:t>
            </a:r>
          </a:p>
          <a:p>
            <a:pPr marL="571500" indent="-571500">
              <a:buFont typeface="Arial" panose="020B0604020202020204" pitchFamily="34" charset="0"/>
              <a:buChar char="•"/>
            </a:pPr>
            <a:r>
              <a:rPr lang="en-GB" sz="2400" dirty="0"/>
              <a:t>Equipment and clearing station</a:t>
            </a:r>
          </a:p>
          <a:p>
            <a:pPr marL="571500" indent="-571500">
              <a:buFont typeface="Arial" panose="020B0604020202020204" pitchFamily="34" charset="0"/>
              <a:buChar char="•"/>
            </a:pPr>
            <a:r>
              <a:rPr lang="en-GB" sz="2400" dirty="0"/>
              <a:t>War on Waste – Reduce disposables </a:t>
            </a:r>
          </a:p>
          <a:p>
            <a:pPr marL="571500" indent="-571500">
              <a:buFont typeface="Arial" panose="020B0604020202020204" pitchFamily="34" charset="0"/>
              <a:buChar char="•"/>
            </a:pPr>
            <a:r>
              <a:rPr lang="en-GB" sz="2400" dirty="0"/>
              <a:t>Safeguarding/ Training</a:t>
            </a:r>
          </a:p>
          <a:p>
            <a:pPr marL="571500" indent="-571500">
              <a:buFont typeface="Arial" panose="020B0604020202020204" pitchFamily="34" charset="0"/>
              <a:buChar char="•"/>
            </a:pPr>
            <a:r>
              <a:rPr lang="en-GB" sz="2400" dirty="0"/>
              <a:t>Loyalty Cards for war on waste </a:t>
            </a:r>
          </a:p>
        </p:txBody>
      </p:sp>
    </p:spTree>
    <p:extLst>
      <p:ext uri="{BB962C8B-B14F-4D97-AF65-F5344CB8AC3E}">
        <p14:creationId xmlns:p14="http://schemas.microsoft.com/office/powerpoint/2010/main" val="288292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91401DC-7AF6-42FA-BE31-CF773B6C8B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0"/>
            <a:ext cx="9903523" cy="68580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a:stretch>
            <a:fillRect/>
          </a:stretch>
        </p:blipFill>
        <p:spPr>
          <a:xfrm>
            <a:off x="591830" y="346167"/>
            <a:ext cx="2118594" cy="1588946"/>
          </a:xfrm>
          <a:prstGeom prst="rect">
            <a:avLst/>
          </a:prstGeom>
        </p:spPr>
      </p:pic>
      <p:pic>
        <p:nvPicPr>
          <p:cNvPr id="7" name="Picture 6"/>
          <p:cNvPicPr>
            <a:picLocks noChangeAspect="1"/>
          </p:cNvPicPr>
          <p:nvPr/>
        </p:nvPicPr>
        <p:blipFill>
          <a:blip r:embed="rId2"/>
          <a:stretch>
            <a:fillRect/>
          </a:stretch>
        </p:blipFill>
        <p:spPr>
          <a:xfrm>
            <a:off x="3579438" y="524829"/>
            <a:ext cx="1638675" cy="1229006"/>
          </a:xfrm>
          <a:prstGeom prst="rect">
            <a:avLst/>
          </a:prstGeom>
        </p:spPr>
      </p:pic>
      <p:pic>
        <p:nvPicPr>
          <p:cNvPr id="6" name="Picture 5"/>
          <p:cNvPicPr>
            <a:picLocks noChangeAspect="1"/>
          </p:cNvPicPr>
          <p:nvPr/>
        </p:nvPicPr>
        <p:blipFill>
          <a:blip r:embed="rId2"/>
          <a:stretch>
            <a:fillRect/>
          </a:stretch>
        </p:blipFill>
        <p:spPr>
          <a:xfrm>
            <a:off x="5809253" y="532189"/>
            <a:ext cx="1619044" cy="1214283"/>
          </a:xfrm>
          <a:prstGeom prst="rect">
            <a:avLst/>
          </a:prstGeom>
        </p:spPr>
      </p:pic>
      <p:pic>
        <p:nvPicPr>
          <p:cNvPr id="5" name="Picture 4" descr="A tray of food on a table&#10;&#10;Description automatically generated">
            <a:extLst>
              <a:ext uri="{FF2B5EF4-FFF2-40B4-BE49-F238E27FC236}">
                <a16:creationId xmlns:a16="http://schemas.microsoft.com/office/drawing/2014/main" id="{5BD37388-5E72-4171-9CC9-89CE385778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60" y="2270908"/>
            <a:ext cx="3342436" cy="2456652"/>
          </a:xfrm>
          <a:prstGeom prst="rect">
            <a:avLst/>
          </a:prstGeom>
        </p:spPr>
      </p:pic>
      <p:sp>
        <p:nvSpPr>
          <p:cNvPr id="23" name="Rectangle 22">
            <a:extLst>
              <a:ext uri="{FF2B5EF4-FFF2-40B4-BE49-F238E27FC236}">
                <a16:creationId xmlns:a16="http://schemas.microsoft.com/office/drawing/2014/main" id="{2B7203F0-D9CB-4774-B9D4-B3AB625DFB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4839" y="2300641"/>
            <a:ext cx="6601161" cy="45573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5892F4B-2F8C-4B9A-AAB0-3103A1E8DDF9}"/>
              </a:ext>
            </a:extLst>
          </p:cNvPr>
          <p:cNvSpPr txBox="1"/>
          <p:nvPr/>
        </p:nvSpPr>
        <p:spPr>
          <a:xfrm>
            <a:off x="3641604" y="2904758"/>
            <a:ext cx="5580753" cy="101689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kern="1200" dirty="0">
                <a:solidFill>
                  <a:srgbClr val="FFFFFF"/>
                </a:solidFill>
                <a:latin typeface="+mj-lt"/>
                <a:ea typeface="+mj-ea"/>
                <a:cs typeface="+mj-cs"/>
              </a:rPr>
              <a:t>New Spring Salad bowls</a:t>
            </a:r>
          </a:p>
        </p:txBody>
      </p:sp>
      <p:cxnSp>
        <p:nvCxnSpPr>
          <p:cNvPr id="25" name="Straight Connector 24">
            <a:extLst>
              <a:ext uri="{FF2B5EF4-FFF2-40B4-BE49-F238E27FC236}">
                <a16:creationId xmlns:a16="http://schemas.microsoft.com/office/drawing/2014/main" id="{A88CB8AF-5631-45C6-BFEC-971C4D6E58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9903523"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F2EA1AF-73AB-4FCB-B4EE-0E42E7250F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1548"/>
            <a:ext cx="3302260"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5A18FBF-6157-4210-BEF2-9A6C31FA89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02259" y="-680"/>
            <a:ext cx="0" cy="6858003"/>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3C9CCA8-3CEC-4CD0-A624-A701C61251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14922"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DFDA711-2183-447C-AA6C-B1B5643763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27585"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pic>
        <p:nvPicPr>
          <p:cNvPr id="11" name="Picture 10" descr="A bowl of salad&#10;&#10;Description automatically generated">
            <a:extLst>
              <a:ext uri="{FF2B5EF4-FFF2-40B4-BE49-F238E27FC236}">
                <a16:creationId xmlns:a16="http://schemas.microsoft.com/office/drawing/2014/main" id="{3244FB0C-B085-4091-A78E-A293640C43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2628" y="1"/>
            <a:ext cx="2180888" cy="2212216"/>
          </a:xfrm>
          <a:prstGeom prst="rect">
            <a:avLst/>
          </a:prstGeom>
        </p:spPr>
      </p:pic>
      <p:sp>
        <p:nvSpPr>
          <p:cNvPr id="16" name="TextBox 15">
            <a:extLst>
              <a:ext uri="{FF2B5EF4-FFF2-40B4-BE49-F238E27FC236}">
                <a16:creationId xmlns:a16="http://schemas.microsoft.com/office/drawing/2014/main" id="{65D45D58-CDAE-4B2F-8342-E5DC81B1E619}"/>
              </a:ext>
            </a:extLst>
          </p:cNvPr>
          <p:cNvSpPr txBox="1"/>
          <p:nvPr/>
        </p:nvSpPr>
        <p:spPr>
          <a:xfrm>
            <a:off x="3641604" y="3752850"/>
            <a:ext cx="5580754" cy="2470127"/>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1400" b="1" dirty="0">
                <a:solidFill>
                  <a:srgbClr val="FFFFFF"/>
                </a:solidFill>
              </a:rPr>
              <a:t>Simon and his team have been supported by Alona and Luke in the last few weeks and have now started to introduce new products which offer the students and staff more healthier choices.</a:t>
            </a:r>
          </a:p>
          <a:p>
            <a:pPr indent="-228600">
              <a:lnSpc>
                <a:spcPct val="90000"/>
              </a:lnSpc>
              <a:spcAft>
                <a:spcPts val="600"/>
              </a:spcAft>
              <a:buFont typeface="Arial" panose="020B0604020202020204" pitchFamily="34" charset="0"/>
              <a:buChar char="•"/>
            </a:pPr>
            <a:endParaRPr lang="en-US" sz="1400" b="1" dirty="0">
              <a:solidFill>
                <a:srgbClr val="FFFFFF"/>
              </a:solidFill>
            </a:endParaRPr>
          </a:p>
          <a:p>
            <a:pPr indent="-228600">
              <a:lnSpc>
                <a:spcPct val="90000"/>
              </a:lnSpc>
              <a:spcAft>
                <a:spcPts val="600"/>
              </a:spcAft>
              <a:buFont typeface="Arial" panose="020B0604020202020204" pitchFamily="34" charset="0"/>
              <a:buChar char="•"/>
            </a:pPr>
            <a:r>
              <a:rPr lang="en-US" sz="1400" b="1" dirty="0">
                <a:solidFill>
                  <a:srgbClr val="FFFFFF"/>
                </a:solidFill>
              </a:rPr>
              <a:t>The first new option has been our new salad bowls and Buda bowls which we are encouraging students to eat in from china bowls but have also offered a reusable plastic bowl and a fully recyclable take away salad dish .</a:t>
            </a:r>
          </a:p>
          <a:p>
            <a:pPr indent="-228600">
              <a:lnSpc>
                <a:spcPct val="90000"/>
              </a:lnSpc>
              <a:spcAft>
                <a:spcPts val="600"/>
              </a:spcAft>
              <a:buFont typeface="Arial" panose="020B0604020202020204" pitchFamily="34" charset="0"/>
              <a:buChar char="•"/>
            </a:pPr>
            <a:r>
              <a:rPr lang="en-US" sz="1400" b="1" dirty="0">
                <a:solidFill>
                  <a:srgbClr val="FFFFFF"/>
                </a:solidFill>
              </a:rPr>
              <a:t>These salads are priced as per a main meal dish with 1 side </a:t>
            </a:r>
          </a:p>
          <a:p>
            <a:pPr indent="-228600">
              <a:lnSpc>
                <a:spcPct val="90000"/>
              </a:lnSpc>
              <a:spcAft>
                <a:spcPts val="600"/>
              </a:spcAft>
              <a:buFont typeface="Arial" panose="020B0604020202020204" pitchFamily="34" charset="0"/>
              <a:buChar char="•"/>
            </a:pPr>
            <a:r>
              <a:rPr lang="en-US" sz="1400" b="1" dirty="0">
                <a:solidFill>
                  <a:srgbClr val="FFFFFF"/>
                </a:solidFill>
              </a:rPr>
              <a:t>These salads are served with sides of homemade dough </a:t>
            </a:r>
          </a:p>
          <a:p>
            <a:pPr>
              <a:lnSpc>
                <a:spcPct val="90000"/>
              </a:lnSpc>
              <a:spcAft>
                <a:spcPts val="600"/>
              </a:spcAft>
            </a:pPr>
            <a:r>
              <a:rPr lang="en-US" sz="1400" b="1" dirty="0">
                <a:solidFill>
                  <a:srgbClr val="FFFFFF"/>
                </a:solidFill>
              </a:rPr>
              <a:t>balls , washed down with a different flavoured Hydration Station water each day </a:t>
            </a:r>
          </a:p>
        </p:txBody>
      </p:sp>
      <p:sp>
        <p:nvSpPr>
          <p:cNvPr id="3" name="Rectangle 2"/>
          <p:cNvSpPr/>
          <p:nvPr/>
        </p:nvSpPr>
        <p:spPr>
          <a:xfrm>
            <a:off x="2476500" y="2551837"/>
            <a:ext cx="2630759" cy="369332"/>
          </a:xfrm>
          <a:prstGeom prst="rect">
            <a:avLst/>
          </a:prstGeom>
        </p:spPr>
        <p:txBody>
          <a:bodyPr wrap="square">
            <a:spAutoFit/>
          </a:bodyPr>
          <a:lstStyle/>
          <a:p>
            <a:endParaRPr lang="en-GB" b="0" i="0" dirty="0">
              <a:solidFill>
                <a:srgbClr val="393939"/>
              </a:solidFill>
              <a:effectLst/>
              <a:latin typeface="Helvetica Neue"/>
            </a:endParaRPr>
          </a:p>
        </p:txBody>
      </p:sp>
      <p:pic>
        <p:nvPicPr>
          <p:cNvPr id="14" name="Picture 13" descr="A plate of food&#10;&#10;Description automatically generated">
            <a:extLst>
              <a:ext uri="{FF2B5EF4-FFF2-40B4-BE49-F238E27FC236}">
                <a16:creationId xmlns:a16="http://schemas.microsoft.com/office/drawing/2014/main" id="{7ACA3985-957F-4706-8796-8E4C94E795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7" y="4586406"/>
            <a:ext cx="3231447" cy="2271594"/>
          </a:xfrm>
          <a:prstGeom prst="rect">
            <a:avLst/>
          </a:prstGeom>
        </p:spPr>
      </p:pic>
      <p:pic>
        <p:nvPicPr>
          <p:cNvPr id="26" name="Picture 25">
            <a:extLst>
              <a:ext uri="{FF2B5EF4-FFF2-40B4-BE49-F238E27FC236}">
                <a16:creationId xmlns:a16="http://schemas.microsoft.com/office/drawing/2014/main" id="{AE92D959-A8C8-455F-8E27-D74812DD20C9}"/>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806" y="7297"/>
            <a:ext cx="3359482" cy="2293336"/>
          </a:xfrm>
          <a:prstGeom prst="rect">
            <a:avLst/>
          </a:prstGeom>
          <a:noFill/>
          <a:ln>
            <a:noFill/>
          </a:ln>
        </p:spPr>
      </p:pic>
      <p:pic>
        <p:nvPicPr>
          <p:cNvPr id="19" name="Picture 18" descr="A bunch of food on a plate&#10;&#10;Description automatically generated">
            <a:extLst>
              <a:ext uri="{FF2B5EF4-FFF2-40B4-BE49-F238E27FC236}">
                <a16:creationId xmlns:a16="http://schemas.microsoft.com/office/drawing/2014/main" id="{EA068A5B-9316-41BF-87A7-899BD8CEB3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16722" y="85725"/>
            <a:ext cx="2303022" cy="2240281"/>
          </a:xfrm>
          <a:prstGeom prst="rect">
            <a:avLst/>
          </a:prstGeom>
        </p:spPr>
      </p:pic>
      <p:pic>
        <p:nvPicPr>
          <p:cNvPr id="22" name="Picture 21" descr="Food on a table&#10;&#10;Description automatically generated">
            <a:extLst>
              <a:ext uri="{FF2B5EF4-FFF2-40B4-BE49-F238E27FC236}">
                <a16:creationId xmlns:a16="http://schemas.microsoft.com/office/drawing/2014/main" id="{35E77990-57B3-418E-AED0-098CB05CB40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19744" y="-1357"/>
            <a:ext cx="2107834" cy="2272266"/>
          </a:xfrm>
          <a:prstGeom prst="rect">
            <a:avLst/>
          </a:prstGeom>
        </p:spPr>
      </p:pic>
    </p:spTree>
    <p:extLst>
      <p:ext uri="{BB962C8B-B14F-4D97-AF65-F5344CB8AC3E}">
        <p14:creationId xmlns:p14="http://schemas.microsoft.com/office/powerpoint/2010/main" val="4117596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91830" y="346167"/>
            <a:ext cx="2118594" cy="1588946"/>
          </a:xfrm>
          <a:prstGeom prst="rect">
            <a:avLst/>
          </a:prstGeom>
        </p:spPr>
      </p:pic>
      <p:pic>
        <p:nvPicPr>
          <p:cNvPr id="7" name="Picture 6"/>
          <p:cNvPicPr>
            <a:picLocks noChangeAspect="1"/>
          </p:cNvPicPr>
          <p:nvPr/>
        </p:nvPicPr>
        <p:blipFill>
          <a:blip r:embed="rId2"/>
          <a:stretch>
            <a:fillRect/>
          </a:stretch>
        </p:blipFill>
        <p:spPr>
          <a:xfrm>
            <a:off x="3613545" y="2327524"/>
            <a:ext cx="6250506" cy="4587091"/>
          </a:xfrm>
          <a:prstGeom prst="rect">
            <a:avLst/>
          </a:prstGeom>
        </p:spPr>
      </p:pic>
      <p:pic>
        <p:nvPicPr>
          <p:cNvPr id="6" name="Picture 5"/>
          <p:cNvPicPr>
            <a:picLocks noChangeAspect="1"/>
          </p:cNvPicPr>
          <p:nvPr/>
        </p:nvPicPr>
        <p:blipFill>
          <a:blip r:embed="rId2"/>
          <a:stretch>
            <a:fillRect/>
          </a:stretch>
        </p:blipFill>
        <p:spPr>
          <a:xfrm>
            <a:off x="7142753" y="396595"/>
            <a:ext cx="1619044" cy="1214283"/>
          </a:xfrm>
          <a:prstGeom prst="rect">
            <a:avLst/>
          </a:prstGeom>
        </p:spPr>
      </p:pic>
      <p:pic>
        <p:nvPicPr>
          <p:cNvPr id="5" name="Picture 4" descr="A tray of food on a table&#10;&#10;Description automatically generated">
            <a:extLst>
              <a:ext uri="{FF2B5EF4-FFF2-40B4-BE49-F238E27FC236}">
                <a16:creationId xmlns:a16="http://schemas.microsoft.com/office/drawing/2014/main" id="{5BD37388-5E72-4171-9CC9-89CE385778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60" y="2270908"/>
            <a:ext cx="3342436" cy="2456652"/>
          </a:xfrm>
          <a:prstGeom prst="rect">
            <a:avLst/>
          </a:prstGeom>
        </p:spPr>
      </p:pic>
      <p:sp>
        <p:nvSpPr>
          <p:cNvPr id="9" name="TextBox 8">
            <a:extLst>
              <a:ext uri="{FF2B5EF4-FFF2-40B4-BE49-F238E27FC236}">
                <a16:creationId xmlns:a16="http://schemas.microsoft.com/office/drawing/2014/main" id="{45892F4B-2F8C-4B9A-AAB0-3103A1E8DDF9}"/>
              </a:ext>
            </a:extLst>
          </p:cNvPr>
          <p:cNvSpPr txBox="1"/>
          <p:nvPr/>
        </p:nvSpPr>
        <p:spPr>
          <a:xfrm>
            <a:off x="4545719" y="3640980"/>
            <a:ext cx="5145657" cy="1369819"/>
          </a:xfrm>
          <a:prstGeom prst="rect">
            <a:avLst/>
          </a:prstGeom>
        </p:spPr>
        <p:txBody>
          <a:bodyPr vert="horz" lIns="91440" tIns="45720" rIns="91440" bIns="45720" rtlCol="0" anchor="ctr">
            <a:normAutofit fontScale="25000" lnSpcReduction="20000"/>
          </a:bodyPr>
          <a:lstStyle/>
          <a:p>
            <a:pPr>
              <a:lnSpc>
                <a:spcPct val="90000"/>
              </a:lnSpc>
              <a:spcBef>
                <a:spcPct val="0"/>
              </a:spcBef>
              <a:spcAft>
                <a:spcPts val="600"/>
              </a:spcAft>
            </a:pPr>
            <a:endParaRPr lang="en-US" sz="3600" dirty="0">
              <a:solidFill>
                <a:srgbClr val="FFFFFF"/>
              </a:solidFill>
              <a:latin typeface="+mj-lt"/>
              <a:ea typeface="+mj-ea"/>
              <a:cs typeface="+mj-cs"/>
            </a:endParaRPr>
          </a:p>
          <a:p>
            <a:pPr>
              <a:lnSpc>
                <a:spcPct val="90000"/>
              </a:lnSpc>
              <a:spcBef>
                <a:spcPct val="0"/>
              </a:spcBef>
              <a:spcAft>
                <a:spcPts val="600"/>
              </a:spcAft>
            </a:pPr>
            <a:endParaRPr lang="en-US" sz="3600" kern="1200" dirty="0">
              <a:solidFill>
                <a:srgbClr val="FFFFFF"/>
              </a:solidFill>
              <a:latin typeface="+mj-lt"/>
              <a:ea typeface="+mj-ea"/>
              <a:cs typeface="+mj-cs"/>
            </a:endParaRPr>
          </a:p>
          <a:p>
            <a:pPr>
              <a:lnSpc>
                <a:spcPct val="90000"/>
              </a:lnSpc>
              <a:spcBef>
                <a:spcPct val="0"/>
              </a:spcBef>
              <a:spcAft>
                <a:spcPts val="600"/>
              </a:spcAft>
            </a:pPr>
            <a:endParaRPr lang="en-US" sz="14400" b="1" dirty="0">
              <a:solidFill>
                <a:srgbClr val="FFFFFF"/>
              </a:solidFill>
              <a:latin typeface="+mj-lt"/>
              <a:ea typeface="+mj-ea"/>
              <a:cs typeface="+mj-cs"/>
            </a:endParaRPr>
          </a:p>
          <a:p>
            <a:pPr>
              <a:lnSpc>
                <a:spcPct val="90000"/>
              </a:lnSpc>
              <a:spcBef>
                <a:spcPct val="0"/>
              </a:spcBef>
              <a:spcAft>
                <a:spcPts val="600"/>
              </a:spcAft>
            </a:pPr>
            <a:endParaRPr lang="en-US" sz="14400" b="1" dirty="0">
              <a:solidFill>
                <a:srgbClr val="FFFFFF"/>
              </a:solidFill>
              <a:latin typeface="+mj-lt"/>
              <a:ea typeface="+mj-ea"/>
              <a:cs typeface="+mj-cs"/>
            </a:endParaRPr>
          </a:p>
          <a:p>
            <a:pPr>
              <a:lnSpc>
                <a:spcPct val="90000"/>
              </a:lnSpc>
              <a:spcBef>
                <a:spcPct val="0"/>
              </a:spcBef>
              <a:spcAft>
                <a:spcPts val="600"/>
              </a:spcAft>
            </a:pPr>
            <a:endParaRPr lang="en-US" sz="14400" b="1" dirty="0">
              <a:solidFill>
                <a:srgbClr val="FFFFFF"/>
              </a:solidFill>
              <a:latin typeface="+mj-lt"/>
              <a:ea typeface="+mj-ea"/>
              <a:cs typeface="+mj-cs"/>
            </a:endParaRPr>
          </a:p>
          <a:p>
            <a:pPr>
              <a:lnSpc>
                <a:spcPct val="90000"/>
              </a:lnSpc>
              <a:spcBef>
                <a:spcPct val="0"/>
              </a:spcBef>
              <a:spcAft>
                <a:spcPts val="600"/>
              </a:spcAft>
            </a:pPr>
            <a:r>
              <a:rPr lang="en-US" sz="14400" b="1" dirty="0">
                <a:solidFill>
                  <a:srgbClr val="FFFFFF"/>
                </a:solidFill>
                <a:latin typeface="+mj-lt"/>
                <a:ea typeface="+mj-ea"/>
                <a:cs typeface="+mj-cs"/>
              </a:rPr>
              <a:t>C</a:t>
            </a:r>
            <a:r>
              <a:rPr lang="en-US" sz="14400" b="1" kern="1200" dirty="0">
                <a:solidFill>
                  <a:srgbClr val="FFFFFF"/>
                </a:solidFill>
                <a:latin typeface="+mj-lt"/>
                <a:ea typeface="+mj-ea"/>
                <a:cs typeface="+mj-cs"/>
              </a:rPr>
              <a:t>hinese New Year</a:t>
            </a:r>
          </a:p>
          <a:p>
            <a:pPr>
              <a:lnSpc>
                <a:spcPct val="90000"/>
              </a:lnSpc>
              <a:spcBef>
                <a:spcPct val="0"/>
              </a:spcBef>
              <a:spcAft>
                <a:spcPts val="600"/>
              </a:spcAft>
            </a:pPr>
            <a:endParaRPr lang="en-US" sz="12800" b="1" kern="1200" dirty="0">
              <a:solidFill>
                <a:srgbClr val="FFFFFF"/>
              </a:solidFill>
              <a:latin typeface="+mj-lt"/>
              <a:ea typeface="+mj-ea"/>
              <a:cs typeface="+mj-cs"/>
            </a:endParaRPr>
          </a:p>
          <a:p>
            <a:pPr>
              <a:lnSpc>
                <a:spcPct val="90000"/>
              </a:lnSpc>
              <a:spcBef>
                <a:spcPct val="0"/>
              </a:spcBef>
              <a:spcAft>
                <a:spcPts val="600"/>
              </a:spcAft>
            </a:pPr>
            <a:r>
              <a:rPr lang="en-US" sz="5600" b="1" kern="1200" dirty="0">
                <a:solidFill>
                  <a:srgbClr val="FFFFFF"/>
                </a:solidFill>
                <a:latin typeface="+mj-lt"/>
                <a:ea typeface="+mj-ea"/>
                <a:cs typeface="+mj-cs"/>
              </a:rPr>
              <a:t>This was celebrated in February with Chicken Chow Mein , </a:t>
            </a:r>
            <a:r>
              <a:rPr lang="en-US" sz="5600" b="1" dirty="0">
                <a:solidFill>
                  <a:srgbClr val="FFFFFF"/>
                </a:solidFill>
                <a:latin typeface="+mj-lt"/>
                <a:ea typeface="+mj-ea"/>
                <a:cs typeface="+mj-cs"/>
              </a:rPr>
              <a:t>Ve</a:t>
            </a:r>
            <a:r>
              <a:rPr lang="en-US" sz="5600" b="1" kern="1200" dirty="0">
                <a:solidFill>
                  <a:srgbClr val="FFFFFF"/>
                </a:solidFill>
                <a:latin typeface="+mj-lt"/>
                <a:ea typeface="+mj-ea"/>
                <a:cs typeface="+mj-cs"/>
              </a:rPr>
              <a:t>getables in Black Bean </a:t>
            </a:r>
            <a:r>
              <a:rPr lang="en-US" sz="5600" b="1" kern="1200" dirty="0">
                <a:solidFill>
                  <a:srgbClr val="FFFFFF"/>
                </a:solidFill>
                <a:ea typeface="+mj-ea"/>
                <a:cs typeface="+mj-cs"/>
              </a:rPr>
              <a:t>sauce</a:t>
            </a:r>
            <a:r>
              <a:rPr lang="en-US" sz="5600" b="1" kern="1200" dirty="0">
                <a:solidFill>
                  <a:srgbClr val="FFFFFF"/>
                </a:solidFill>
                <a:latin typeface="+mj-lt"/>
                <a:ea typeface="+mj-ea"/>
                <a:cs typeface="+mj-cs"/>
              </a:rPr>
              <a:t> , and lots of noodles !</a:t>
            </a:r>
          </a:p>
          <a:p>
            <a:pPr>
              <a:lnSpc>
                <a:spcPct val="90000"/>
              </a:lnSpc>
              <a:spcBef>
                <a:spcPct val="0"/>
              </a:spcBef>
              <a:spcAft>
                <a:spcPts val="600"/>
              </a:spcAft>
            </a:pPr>
            <a:endParaRPr lang="en-US" sz="5600" b="1" dirty="0">
              <a:solidFill>
                <a:srgbClr val="FFFFFF"/>
              </a:solidFill>
              <a:latin typeface="+mj-lt"/>
              <a:ea typeface="+mj-ea"/>
              <a:cs typeface="+mj-cs"/>
            </a:endParaRPr>
          </a:p>
          <a:p>
            <a:pPr>
              <a:lnSpc>
                <a:spcPct val="90000"/>
              </a:lnSpc>
              <a:spcBef>
                <a:spcPct val="0"/>
              </a:spcBef>
              <a:spcAft>
                <a:spcPts val="600"/>
              </a:spcAft>
            </a:pPr>
            <a:r>
              <a:rPr lang="en-US" sz="5600" b="1" dirty="0">
                <a:solidFill>
                  <a:srgbClr val="FFFFFF"/>
                </a:solidFill>
                <a:latin typeface="+mj-lt"/>
                <a:ea typeface="+mj-ea"/>
                <a:cs typeface="+mj-cs"/>
              </a:rPr>
              <a:t>Chinese Vegetable Pancake rolls were really popular with the students too !</a:t>
            </a:r>
          </a:p>
          <a:p>
            <a:pPr>
              <a:lnSpc>
                <a:spcPct val="90000"/>
              </a:lnSpc>
              <a:spcBef>
                <a:spcPct val="0"/>
              </a:spcBef>
              <a:spcAft>
                <a:spcPts val="600"/>
              </a:spcAft>
            </a:pPr>
            <a:endParaRPr lang="en-US" sz="5600" b="1" dirty="0">
              <a:solidFill>
                <a:srgbClr val="FFFFFF"/>
              </a:solidFill>
              <a:latin typeface="+mj-lt"/>
              <a:ea typeface="+mj-ea"/>
              <a:cs typeface="+mj-cs"/>
            </a:endParaRPr>
          </a:p>
          <a:p>
            <a:pPr>
              <a:lnSpc>
                <a:spcPct val="90000"/>
              </a:lnSpc>
              <a:spcBef>
                <a:spcPct val="0"/>
              </a:spcBef>
              <a:spcAft>
                <a:spcPts val="600"/>
              </a:spcAft>
            </a:pPr>
            <a:r>
              <a:rPr lang="en-US" sz="5600" b="1" dirty="0">
                <a:solidFill>
                  <a:srgbClr val="FFFFFF"/>
                </a:solidFill>
                <a:latin typeface="+mj-lt"/>
                <a:ea typeface="+mj-ea"/>
                <a:cs typeface="+mj-cs"/>
              </a:rPr>
              <a:t>Take away pots were available and we are planning to do the theme days in the other outlets going forward </a:t>
            </a:r>
          </a:p>
          <a:p>
            <a:pPr>
              <a:lnSpc>
                <a:spcPct val="90000"/>
              </a:lnSpc>
              <a:spcBef>
                <a:spcPct val="0"/>
              </a:spcBef>
              <a:spcAft>
                <a:spcPts val="600"/>
              </a:spcAft>
            </a:pPr>
            <a:endParaRPr lang="en-US" sz="5600" b="1" dirty="0">
              <a:solidFill>
                <a:srgbClr val="FFFFFF"/>
              </a:solidFill>
              <a:latin typeface="+mj-lt"/>
              <a:ea typeface="+mj-ea"/>
              <a:cs typeface="+mj-cs"/>
            </a:endParaRPr>
          </a:p>
          <a:p>
            <a:pPr>
              <a:lnSpc>
                <a:spcPct val="90000"/>
              </a:lnSpc>
              <a:spcBef>
                <a:spcPct val="0"/>
              </a:spcBef>
              <a:spcAft>
                <a:spcPts val="600"/>
              </a:spcAft>
            </a:pPr>
            <a:endParaRPr lang="en-US" sz="5600" b="1" dirty="0">
              <a:solidFill>
                <a:srgbClr val="FFFFFF"/>
              </a:solidFill>
              <a:latin typeface="+mj-lt"/>
              <a:ea typeface="+mj-ea"/>
              <a:cs typeface="+mj-cs"/>
            </a:endParaRPr>
          </a:p>
          <a:p>
            <a:pPr>
              <a:lnSpc>
                <a:spcPct val="90000"/>
              </a:lnSpc>
              <a:spcBef>
                <a:spcPct val="0"/>
              </a:spcBef>
              <a:spcAft>
                <a:spcPts val="600"/>
              </a:spcAft>
            </a:pPr>
            <a:endParaRPr lang="en-US" sz="5600" kern="1200" dirty="0">
              <a:solidFill>
                <a:srgbClr val="FFFFFF"/>
              </a:solidFill>
              <a:latin typeface="+mj-lt"/>
              <a:ea typeface="+mj-ea"/>
              <a:cs typeface="+mj-cs"/>
            </a:endParaRPr>
          </a:p>
          <a:p>
            <a:pPr>
              <a:lnSpc>
                <a:spcPct val="90000"/>
              </a:lnSpc>
              <a:spcBef>
                <a:spcPct val="0"/>
              </a:spcBef>
              <a:spcAft>
                <a:spcPts val="600"/>
              </a:spcAft>
            </a:pPr>
            <a:endParaRPr lang="en-US" sz="5600" dirty="0">
              <a:solidFill>
                <a:srgbClr val="FFFFFF"/>
              </a:solidFill>
              <a:latin typeface="+mj-lt"/>
              <a:ea typeface="+mj-ea"/>
              <a:cs typeface="+mj-cs"/>
            </a:endParaRPr>
          </a:p>
          <a:p>
            <a:pPr>
              <a:lnSpc>
                <a:spcPct val="90000"/>
              </a:lnSpc>
              <a:spcBef>
                <a:spcPct val="0"/>
              </a:spcBef>
              <a:spcAft>
                <a:spcPts val="600"/>
              </a:spcAft>
            </a:pPr>
            <a:endParaRPr lang="en-US" sz="5600" kern="1200" dirty="0">
              <a:solidFill>
                <a:srgbClr val="FFFFFF"/>
              </a:solidFill>
              <a:latin typeface="+mj-lt"/>
              <a:ea typeface="+mj-ea"/>
              <a:cs typeface="+mj-cs"/>
            </a:endParaRPr>
          </a:p>
          <a:p>
            <a:pPr>
              <a:lnSpc>
                <a:spcPct val="90000"/>
              </a:lnSpc>
              <a:spcBef>
                <a:spcPct val="0"/>
              </a:spcBef>
              <a:spcAft>
                <a:spcPts val="600"/>
              </a:spcAft>
            </a:pPr>
            <a:endParaRPr lang="en-US" sz="3600" kern="1200" dirty="0">
              <a:solidFill>
                <a:srgbClr val="FFFFFF"/>
              </a:solidFill>
              <a:latin typeface="+mj-lt"/>
              <a:ea typeface="+mj-ea"/>
              <a:cs typeface="+mj-cs"/>
            </a:endParaRPr>
          </a:p>
        </p:txBody>
      </p:sp>
      <p:sp>
        <p:nvSpPr>
          <p:cNvPr id="16" name="TextBox 15">
            <a:extLst>
              <a:ext uri="{FF2B5EF4-FFF2-40B4-BE49-F238E27FC236}">
                <a16:creationId xmlns:a16="http://schemas.microsoft.com/office/drawing/2014/main" id="{65D45D58-CDAE-4B2F-8342-E5DC81B1E619}"/>
              </a:ext>
            </a:extLst>
          </p:cNvPr>
          <p:cNvSpPr txBox="1"/>
          <p:nvPr/>
        </p:nvSpPr>
        <p:spPr>
          <a:xfrm>
            <a:off x="4255239" y="4122159"/>
            <a:ext cx="4967118" cy="2075810"/>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endParaRPr lang="en-US" sz="1400" b="1" dirty="0">
              <a:solidFill>
                <a:srgbClr val="FFFFFF"/>
              </a:solidFill>
            </a:endParaRPr>
          </a:p>
        </p:txBody>
      </p:sp>
      <p:pic>
        <p:nvPicPr>
          <p:cNvPr id="14" name="Picture 13" descr="A plate of food&#10;&#10;Description automatically generated">
            <a:extLst>
              <a:ext uri="{FF2B5EF4-FFF2-40B4-BE49-F238E27FC236}">
                <a16:creationId xmlns:a16="http://schemas.microsoft.com/office/drawing/2014/main" id="{7ACA3985-957F-4706-8796-8E4C94E795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7" y="4586406"/>
            <a:ext cx="3231447" cy="2271594"/>
          </a:xfrm>
          <a:prstGeom prst="rect">
            <a:avLst/>
          </a:prstGeom>
        </p:spPr>
      </p:pic>
      <p:pic>
        <p:nvPicPr>
          <p:cNvPr id="19" name="Picture 18" descr="A bunch of food on a plate&#10;&#10;Description automatically generated">
            <a:extLst>
              <a:ext uri="{FF2B5EF4-FFF2-40B4-BE49-F238E27FC236}">
                <a16:creationId xmlns:a16="http://schemas.microsoft.com/office/drawing/2014/main" id="{EA068A5B-9316-41BF-87A7-899BD8CEB3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83" y="3305175"/>
            <a:ext cx="2303022" cy="2240281"/>
          </a:xfrm>
          <a:prstGeom prst="rect">
            <a:avLst/>
          </a:prstGeom>
        </p:spPr>
      </p:pic>
      <p:pic>
        <p:nvPicPr>
          <p:cNvPr id="4" name="Picture 3" descr="A pizza sitting on top of a pan on a stove&#10;&#10;Description automatically generated">
            <a:extLst>
              <a:ext uri="{FF2B5EF4-FFF2-40B4-BE49-F238E27FC236}">
                <a16:creationId xmlns:a16="http://schemas.microsoft.com/office/drawing/2014/main" id="{9FF011E8-6C9C-4EF3-84D9-66536BD590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595" y="-15796"/>
            <a:ext cx="3819480" cy="6873793"/>
          </a:xfrm>
          <a:prstGeom prst="rect">
            <a:avLst/>
          </a:prstGeom>
        </p:spPr>
      </p:pic>
      <p:pic>
        <p:nvPicPr>
          <p:cNvPr id="12" name="Picture 11" descr="A tray of food&#10;&#10;Description automatically generated">
            <a:extLst>
              <a:ext uri="{FF2B5EF4-FFF2-40B4-BE49-F238E27FC236}">
                <a16:creationId xmlns:a16="http://schemas.microsoft.com/office/drawing/2014/main" id="{4C5BE492-255C-4CEB-A367-3EA63DD974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71901" y="-15796"/>
            <a:ext cx="2447924" cy="2343320"/>
          </a:xfrm>
          <a:prstGeom prst="rect">
            <a:avLst/>
          </a:prstGeom>
        </p:spPr>
      </p:pic>
      <p:pic>
        <p:nvPicPr>
          <p:cNvPr id="28" name="Picture 27">
            <a:extLst>
              <a:ext uri="{FF2B5EF4-FFF2-40B4-BE49-F238E27FC236}">
                <a16:creationId xmlns:a16="http://schemas.microsoft.com/office/drawing/2014/main" id="{EBF9232A-A0D1-458A-BAD6-0DF253411085}"/>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38550" y="-60636"/>
            <a:ext cx="2367450" cy="3175311"/>
          </a:xfrm>
          <a:prstGeom prst="rect">
            <a:avLst/>
          </a:prstGeom>
          <a:noFill/>
          <a:ln>
            <a:noFill/>
          </a:ln>
        </p:spPr>
      </p:pic>
      <p:pic>
        <p:nvPicPr>
          <p:cNvPr id="30" name="Picture 29">
            <a:extLst>
              <a:ext uri="{FF2B5EF4-FFF2-40B4-BE49-F238E27FC236}">
                <a16:creationId xmlns:a16="http://schemas.microsoft.com/office/drawing/2014/main" id="{2F7AE38F-B397-41DD-8E4E-4B958F1DF835}"/>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14571" y="-15796"/>
            <a:ext cx="1793793" cy="2343320"/>
          </a:xfrm>
          <a:prstGeom prst="rect">
            <a:avLst/>
          </a:prstGeom>
          <a:noFill/>
          <a:ln>
            <a:noFill/>
          </a:ln>
        </p:spPr>
      </p:pic>
    </p:spTree>
    <p:extLst>
      <p:ext uri="{BB962C8B-B14F-4D97-AF65-F5344CB8AC3E}">
        <p14:creationId xmlns:p14="http://schemas.microsoft.com/office/powerpoint/2010/main" val="1231039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91830" y="346167"/>
            <a:ext cx="2118594" cy="1588946"/>
          </a:xfrm>
          <a:prstGeom prst="rect">
            <a:avLst/>
          </a:prstGeom>
        </p:spPr>
      </p:pic>
      <p:pic>
        <p:nvPicPr>
          <p:cNvPr id="7" name="Picture 6"/>
          <p:cNvPicPr>
            <a:picLocks noChangeAspect="1"/>
          </p:cNvPicPr>
          <p:nvPr/>
        </p:nvPicPr>
        <p:blipFill>
          <a:blip r:embed="rId2"/>
          <a:stretch>
            <a:fillRect/>
          </a:stretch>
        </p:blipFill>
        <p:spPr>
          <a:xfrm>
            <a:off x="3299676" y="2921168"/>
            <a:ext cx="6617857" cy="3906603"/>
          </a:xfrm>
          <a:prstGeom prst="rect">
            <a:avLst/>
          </a:prstGeom>
        </p:spPr>
      </p:pic>
      <p:pic>
        <p:nvPicPr>
          <p:cNvPr id="6" name="Picture 5"/>
          <p:cNvPicPr>
            <a:picLocks noChangeAspect="1"/>
          </p:cNvPicPr>
          <p:nvPr/>
        </p:nvPicPr>
        <p:blipFill>
          <a:blip r:embed="rId2"/>
          <a:stretch>
            <a:fillRect/>
          </a:stretch>
        </p:blipFill>
        <p:spPr>
          <a:xfrm>
            <a:off x="5809253" y="532189"/>
            <a:ext cx="1619044" cy="1214283"/>
          </a:xfrm>
          <a:prstGeom prst="rect">
            <a:avLst/>
          </a:prstGeom>
        </p:spPr>
      </p:pic>
      <p:sp>
        <p:nvSpPr>
          <p:cNvPr id="9" name="TextBox 8">
            <a:extLst>
              <a:ext uri="{FF2B5EF4-FFF2-40B4-BE49-F238E27FC236}">
                <a16:creationId xmlns:a16="http://schemas.microsoft.com/office/drawing/2014/main" id="{45892F4B-2F8C-4B9A-AAB0-3103A1E8DDF9}"/>
              </a:ext>
            </a:extLst>
          </p:cNvPr>
          <p:cNvSpPr txBox="1"/>
          <p:nvPr/>
        </p:nvSpPr>
        <p:spPr>
          <a:xfrm>
            <a:off x="5107259" y="2904758"/>
            <a:ext cx="4115098" cy="101689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kern="1200" dirty="0">
                <a:solidFill>
                  <a:srgbClr val="FFFFFF"/>
                </a:solidFill>
                <a:latin typeface="+mj-lt"/>
                <a:ea typeface="+mj-ea"/>
                <a:cs typeface="+mj-cs"/>
              </a:rPr>
              <a:t>Shrove Tuesday </a:t>
            </a:r>
          </a:p>
        </p:txBody>
      </p:sp>
      <p:sp>
        <p:nvSpPr>
          <p:cNvPr id="16" name="TextBox 15">
            <a:extLst>
              <a:ext uri="{FF2B5EF4-FFF2-40B4-BE49-F238E27FC236}">
                <a16:creationId xmlns:a16="http://schemas.microsoft.com/office/drawing/2014/main" id="{65D45D58-CDAE-4B2F-8342-E5DC81B1E619}"/>
              </a:ext>
            </a:extLst>
          </p:cNvPr>
          <p:cNvSpPr txBox="1"/>
          <p:nvPr/>
        </p:nvSpPr>
        <p:spPr>
          <a:xfrm>
            <a:off x="4952999" y="4122159"/>
            <a:ext cx="4269357" cy="2075810"/>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1400" b="1" dirty="0">
                <a:solidFill>
                  <a:srgbClr val="FFFFFF"/>
                </a:solidFill>
              </a:rPr>
              <a:t>We made 300 pancakes on Pancake day  and served with a variety of toppings , several students tried the new salads with one side and a pancake dessert with topping for their main meal deal lunch .</a:t>
            </a:r>
          </a:p>
          <a:p>
            <a:pPr indent="-228600">
              <a:lnSpc>
                <a:spcPct val="90000"/>
              </a:lnSpc>
              <a:spcAft>
                <a:spcPts val="600"/>
              </a:spcAft>
              <a:buFont typeface="Arial" panose="020B0604020202020204" pitchFamily="34" charset="0"/>
              <a:buChar char="•"/>
            </a:pPr>
            <a:endParaRPr lang="en-US" sz="1400" b="1" dirty="0">
              <a:solidFill>
                <a:srgbClr val="FFFFFF"/>
              </a:solidFill>
            </a:endParaRPr>
          </a:p>
          <a:p>
            <a:pPr>
              <a:lnSpc>
                <a:spcPct val="90000"/>
              </a:lnSpc>
              <a:spcAft>
                <a:spcPts val="600"/>
              </a:spcAft>
            </a:pPr>
            <a:r>
              <a:rPr lang="en-US" sz="1400" b="1" dirty="0">
                <a:solidFill>
                  <a:srgbClr val="FFFFFF"/>
                </a:solidFill>
              </a:rPr>
              <a:t>The new fruit pots in reusable dishes were also a great hit </a:t>
            </a:r>
          </a:p>
        </p:txBody>
      </p:sp>
      <p:sp>
        <p:nvSpPr>
          <p:cNvPr id="3" name="Rectangle 2"/>
          <p:cNvSpPr/>
          <p:nvPr/>
        </p:nvSpPr>
        <p:spPr>
          <a:xfrm>
            <a:off x="2476500" y="2551837"/>
            <a:ext cx="2630759" cy="369332"/>
          </a:xfrm>
          <a:prstGeom prst="rect">
            <a:avLst/>
          </a:prstGeom>
        </p:spPr>
        <p:txBody>
          <a:bodyPr wrap="square">
            <a:spAutoFit/>
          </a:bodyPr>
          <a:lstStyle/>
          <a:p>
            <a:endParaRPr lang="en-GB" b="0" i="0" dirty="0">
              <a:solidFill>
                <a:srgbClr val="393939"/>
              </a:solidFill>
              <a:effectLst/>
              <a:latin typeface="Helvetica Neue"/>
            </a:endParaRPr>
          </a:p>
        </p:txBody>
      </p:sp>
      <p:pic>
        <p:nvPicPr>
          <p:cNvPr id="22" name="Picture 21" descr="Food on a table&#10;&#10;Description automatically generated">
            <a:extLst>
              <a:ext uri="{FF2B5EF4-FFF2-40B4-BE49-F238E27FC236}">
                <a16:creationId xmlns:a16="http://schemas.microsoft.com/office/drawing/2014/main" id="{35E77990-57B3-418E-AED0-098CB05CB4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676" y="-1358"/>
            <a:ext cx="4427902" cy="2922527"/>
          </a:xfrm>
          <a:prstGeom prst="rect">
            <a:avLst/>
          </a:prstGeom>
        </p:spPr>
      </p:pic>
      <p:pic>
        <p:nvPicPr>
          <p:cNvPr id="24" name="Picture 23">
            <a:extLst>
              <a:ext uri="{FF2B5EF4-FFF2-40B4-BE49-F238E27FC236}">
                <a16:creationId xmlns:a16="http://schemas.microsoft.com/office/drawing/2014/main" id="{97C3ED4A-969B-44AC-961A-B6393E76C3F2}"/>
              </a:ext>
            </a:extLst>
          </p:cNvPr>
          <p:cNvPicPr/>
          <p:nvPr/>
        </p:nvPicPr>
        <p:blipFill>
          <a:blip r:embed="rId4"/>
          <a:stretch>
            <a:fillRect/>
          </a:stretch>
        </p:blipFill>
        <p:spPr>
          <a:xfrm>
            <a:off x="0" y="-1358"/>
            <a:ext cx="3275206" cy="4582883"/>
          </a:xfrm>
          <a:prstGeom prst="rect">
            <a:avLst/>
          </a:prstGeom>
        </p:spPr>
      </p:pic>
      <p:pic>
        <p:nvPicPr>
          <p:cNvPr id="28" name="Picture 27" descr="Image result for pictures of pancakes">
            <a:extLst>
              <a:ext uri="{FF2B5EF4-FFF2-40B4-BE49-F238E27FC236}">
                <a16:creationId xmlns:a16="http://schemas.microsoft.com/office/drawing/2014/main" id="{05AD1107-BD39-4974-962A-DE9F47316A4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70" y="4369117"/>
            <a:ext cx="3308350" cy="2488883"/>
          </a:xfrm>
          <a:prstGeom prst="rect">
            <a:avLst/>
          </a:prstGeom>
          <a:noFill/>
          <a:ln>
            <a:noFill/>
          </a:ln>
        </p:spPr>
      </p:pic>
      <p:pic>
        <p:nvPicPr>
          <p:cNvPr id="30" name="Picture 29" descr="C:\Users\jwells\AppData\Local\Microsoft\Windows\INetCache\Content.MSO\22CB74E5.tmp">
            <a:extLst>
              <a:ext uri="{FF2B5EF4-FFF2-40B4-BE49-F238E27FC236}">
                <a16:creationId xmlns:a16="http://schemas.microsoft.com/office/drawing/2014/main" id="{A13F6CC8-C4BF-46FA-9A8D-8E395E4B7723}"/>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7727577" y="30228"/>
            <a:ext cx="2189955" cy="2922527"/>
          </a:xfrm>
          <a:prstGeom prst="rect">
            <a:avLst/>
          </a:prstGeom>
          <a:noFill/>
          <a:ln>
            <a:noFill/>
          </a:ln>
        </p:spPr>
      </p:pic>
    </p:spTree>
    <p:extLst>
      <p:ext uri="{BB962C8B-B14F-4D97-AF65-F5344CB8AC3E}">
        <p14:creationId xmlns:p14="http://schemas.microsoft.com/office/powerpoint/2010/main" val="1631556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91830" y="346167"/>
            <a:ext cx="2118594" cy="1588946"/>
          </a:xfrm>
          <a:prstGeom prst="rect">
            <a:avLst/>
          </a:prstGeom>
        </p:spPr>
      </p:pic>
      <p:pic>
        <p:nvPicPr>
          <p:cNvPr id="7" name="Picture 6"/>
          <p:cNvPicPr>
            <a:picLocks noChangeAspect="1"/>
          </p:cNvPicPr>
          <p:nvPr/>
        </p:nvPicPr>
        <p:blipFill>
          <a:blip r:embed="rId2"/>
          <a:stretch>
            <a:fillRect/>
          </a:stretch>
        </p:blipFill>
        <p:spPr>
          <a:xfrm>
            <a:off x="3299676" y="2921168"/>
            <a:ext cx="6617857" cy="3906603"/>
          </a:xfrm>
          <a:prstGeom prst="rect">
            <a:avLst/>
          </a:prstGeom>
        </p:spPr>
      </p:pic>
      <p:pic>
        <p:nvPicPr>
          <p:cNvPr id="6" name="Picture 5"/>
          <p:cNvPicPr>
            <a:picLocks noChangeAspect="1"/>
          </p:cNvPicPr>
          <p:nvPr/>
        </p:nvPicPr>
        <p:blipFill>
          <a:blip r:embed="rId2"/>
          <a:stretch>
            <a:fillRect/>
          </a:stretch>
        </p:blipFill>
        <p:spPr>
          <a:xfrm>
            <a:off x="5809253" y="532189"/>
            <a:ext cx="1619044" cy="1214283"/>
          </a:xfrm>
          <a:prstGeom prst="rect">
            <a:avLst/>
          </a:prstGeom>
        </p:spPr>
      </p:pic>
      <p:sp>
        <p:nvSpPr>
          <p:cNvPr id="9" name="TextBox 8">
            <a:extLst>
              <a:ext uri="{FF2B5EF4-FFF2-40B4-BE49-F238E27FC236}">
                <a16:creationId xmlns:a16="http://schemas.microsoft.com/office/drawing/2014/main" id="{45892F4B-2F8C-4B9A-AAB0-3103A1E8DDF9}"/>
              </a:ext>
            </a:extLst>
          </p:cNvPr>
          <p:cNvSpPr txBox="1"/>
          <p:nvPr/>
        </p:nvSpPr>
        <p:spPr>
          <a:xfrm>
            <a:off x="5107259" y="2904758"/>
            <a:ext cx="4115098" cy="1016898"/>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3600" kern="1200" dirty="0">
                <a:solidFill>
                  <a:srgbClr val="FFFFFF"/>
                </a:solidFill>
                <a:latin typeface="+mj-lt"/>
                <a:ea typeface="+mj-ea"/>
                <a:cs typeface="+mj-cs"/>
              </a:rPr>
              <a:t>New look for Spring  2020</a:t>
            </a:r>
          </a:p>
        </p:txBody>
      </p:sp>
      <p:sp>
        <p:nvSpPr>
          <p:cNvPr id="16" name="TextBox 15">
            <a:extLst>
              <a:ext uri="{FF2B5EF4-FFF2-40B4-BE49-F238E27FC236}">
                <a16:creationId xmlns:a16="http://schemas.microsoft.com/office/drawing/2014/main" id="{65D45D58-CDAE-4B2F-8342-E5DC81B1E619}"/>
              </a:ext>
            </a:extLst>
          </p:cNvPr>
          <p:cNvSpPr txBox="1"/>
          <p:nvPr/>
        </p:nvSpPr>
        <p:spPr>
          <a:xfrm>
            <a:off x="4952999" y="4122159"/>
            <a:ext cx="4269357" cy="2075810"/>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1400" b="1" dirty="0">
                <a:solidFill>
                  <a:srgbClr val="FFFFFF"/>
                </a:solidFill>
              </a:rPr>
              <a:t>We have purchased some bright yellow aprons for the serving staff to wear this is just a stop gap until we decide with the college on a complete new uniform .</a:t>
            </a:r>
          </a:p>
          <a:p>
            <a:pPr indent="-228600">
              <a:lnSpc>
                <a:spcPct val="90000"/>
              </a:lnSpc>
              <a:spcAft>
                <a:spcPts val="600"/>
              </a:spcAft>
              <a:buFont typeface="Arial" panose="020B0604020202020204" pitchFamily="34" charset="0"/>
              <a:buChar char="•"/>
            </a:pPr>
            <a:r>
              <a:rPr lang="en-US" sz="1400" b="1" dirty="0">
                <a:solidFill>
                  <a:srgbClr val="FFFFFF"/>
                </a:solidFill>
              </a:rPr>
              <a:t>Some  new service dishes have been purchased and we have brought new counter equipment to improve the look of the food on the server .</a:t>
            </a:r>
          </a:p>
          <a:p>
            <a:pPr indent="-228600">
              <a:lnSpc>
                <a:spcPct val="90000"/>
              </a:lnSpc>
              <a:spcAft>
                <a:spcPts val="600"/>
              </a:spcAft>
              <a:buFont typeface="Arial" panose="020B0604020202020204" pitchFamily="34" charset="0"/>
              <a:buChar char="•"/>
            </a:pPr>
            <a:r>
              <a:rPr lang="en-US" sz="1400" b="1" dirty="0">
                <a:solidFill>
                  <a:srgbClr val="FFFFFF"/>
                </a:solidFill>
              </a:rPr>
              <a:t>During March we will be giving the outlets all a new look and product offer too !</a:t>
            </a:r>
          </a:p>
        </p:txBody>
      </p:sp>
      <p:sp>
        <p:nvSpPr>
          <p:cNvPr id="3" name="Rectangle 2"/>
          <p:cNvSpPr/>
          <p:nvPr/>
        </p:nvSpPr>
        <p:spPr>
          <a:xfrm>
            <a:off x="2476500" y="2551837"/>
            <a:ext cx="2630759" cy="369332"/>
          </a:xfrm>
          <a:prstGeom prst="rect">
            <a:avLst/>
          </a:prstGeom>
        </p:spPr>
        <p:txBody>
          <a:bodyPr wrap="square">
            <a:spAutoFit/>
          </a:bodyPr>
          <a:lstStyle/>
          <a:p>
            <a:endParaRPr lang="en-GB" b="0" i="0" dirty="0">
              <a:solidFill>
                <a:srgbClr val="393939"/>
              </a:solidFill>
              <a:effectLst/>
              <a:latin typeface="Helvetica Neue"/>
            </a:endParaRPr>
          </a:p>
        </p:txBody>
      </p:sp>
      <p:pic>
        <p:nvPicPr>
          <p:cNvPr id="12" name="Picture 11" descr="Image result for pictures of staff in yellow aprons">
            <a:extLst>
              <a:ext uri="{FF2B5EF4-FFF2-40B4-BE49-F238E27FC236}">
                <a16:creationId xmlns:a16="http://schemas.microsoft.com/office/drawing/2014/main" id="{10981B43-1BB3-48CC-B932-C5A3AC34F03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 y="-1358"/>
            <a:ext cx="3299677" cy="2400300"/>
          </a:xfrm>
          <a:prstGeom prst="rect">
            <a:avLst/>
          </a:prstGeom>
          <a:noFill/>
          <a:ln>
            <a:noFill/>
          </a:ln>
        </p:spPr>
      </p:pic>
      <p:pic>
        <p:nvPicPr>
          <p:cNvPr id="13" name="Picture 12" descr="Image result for pictures of staff in yellow aprons">
            <a:extLst>
              <a:ext uri="{FF2B5EF4-FFF2-40B4-BE49-F238E27FC236}">
                <a16:creationId xmlns:a16="http://schemas.microsoft.com/office/drawing/2014/main" id="{5205F571-944F-4ED8-ADBA-B5892895637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 y="2382259"/>
            <a:ext cx="3299678" cy="1986858"/>
          </a:xfrm>
          <a:prstGeom prst="rect">
            <a:avLst/>
          </a:prstGeom>
          <a:noFill/>
          <a:ln>
            <a:noFill/>
          </a:ln>
        </p:spPr>
      </p:pic>
      <p:pic>
        <p:nvPicPr>
          <p:cNvPr id="3074" name="Picture 2">
            <a:extLst>
              <a:ext uri="{FF2B5EF4-FFF2-40B4-BE49-F238E27FC236}">
                <a16:creationId xmlns:a16="http://schemas.microsoft.com/office/drawing/2014/main" id="{5D5E18C0-E0F7-43CB-9D62-F1215FEFC6E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 y="4385527"/>
            <a:ext cx="4257824" cy="249263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74B1B551-97F6-4AE7-BE9A-E01F53039399}"/>
              </a:ext>
            </a:extLst>
          </p:cNvPr>
          <p:cNvPicPr/>
          <p:nvPr/>
        </p:nvPicPr>
        <p:blipFill rotWithShape="1">
          <a:blip r:embed="rId6">
            <a:extLst>
              <a:ext uri="{28A0092B-C50C-407E-A947-70E740481C1C}">
                <a14:useLocalDpi xmlns:a14="http://schemas.microsoft.com/office/drawing/2010/main" val="0"/>
              </a:ext>
            </a:extLst>
          </a:blip>
          <a:srcRect t="-938" b="938"/>
          <a:stretch/>
        </p:blipFill>
        <p:spPr bwMode="auto">
          <a:xfrm rot="5400000">
            <a:off x="4033632" y="-712823"/>
            <a:ext cx="2900033" cy="4367950"/>
          </a:xfrm>
          <a:prstGeom prst="rect">
            <a:avLst/>
          </a:prstGeom>
          <a:noFill/>
          <a:ln>
            <a:noFill/>
          </a:ln>
        </p:spPr>
      </p:pic>
      <p:pic>
        <p:nvPicPr>
          <p:cNvPr id="17" name="Picture 16">
            <a:extLst>
              <a:ext uri="{FF2B5EF4-FFF2-40B4-BE49-F238E27FC236}">
                <a16:creationId xmlns:a16="http://schemas.microsoft.com/office/drawing/2014/main" id="{2BCDDF0C-B49E-4AF3-981D-A9C93FB8A245}"/>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7531745" y="21133"/>
            <a:ext cx="2374255" cy="2900033"/>
          </a:xfrm>
          <a:prstGeom prst="rect">
            <a:avLst/>
          </a:prstGeom>
        </p:spPr>
      </p:pic>
    </p:spTree>
    <p:extLst>
      <p:ext uri="{BB962C8B-B14F-4D97-AF65-F5344CB8AC3E}">
        <p14:creationId xmlns:p14="http://schemas.microsoft.com/office/powerpoint/2010/main" val="229041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91830" y="346167"/>
            <a:ext cx="2118594" cy="1588946"/>
          </a:xfrm>
          <a:prstGeom prst="rect">
            <a:avLst/>
          </a:prstGeom>
        </p:spPr>
      </p:pic>
      <p:pic>
        <p:nvPicPr>
          <p:cNvPr id="7" name="Picture 6"/>
          <p:cNvPicPr>
            <a:picLocks noChangeAspect="1"/>
          </p:cNvPicPr>
          <p:nvPr/>
        </p:nvPicPr>
        <p:blipFill>
          <a:blip r:embed="rId2"/>
          <a:stretch>
            <a:fillRect/>
          </a:stretch>
        </p:blipFill>
        <p:spPr>
          <a:xfrm>
            <a:off x="3299676" y="2921168"/>
            <a:ext cx="6617857" cy="3906603"/>
          </a:xfrm>
          <a:prstGeom prst="rect">
            <a:avLst/>
          </a:prstGeom>
        </p:spPr>
      </p:pic>
      <p:pic>
        <p:nvPicPr>
          <p:cNvPr id="6" name="Picture 5"/>
          <p:cNvPicPr>
            <a:picLocks noChangeAspect="1"/>
          </p:cNvPicPr>
          <p:nvPr/>
        </p:nvPicPr>
        <p:blipFill>
          <a:blip r:embed="rId2"/>
          <a:stretch>
            <a:fillRect/>
          </a:stretch>
        </p:blipFill>
        <p:spPr>
          <a:xfrm>
            <a:off x="5809253" y="532189"/>
            <a:ext cx="1619044" cy="1214283"/>
          </a:xfrm>
          <a:prstGeom prst="rect">
            <a:avLst/>
          </a:prstGeom>
        </p:spPr>
      </p:pic>
      <p:sp>
        <p:nvSpPr>
          <p:cNvPr id="9" name="TextBox 8">
            <a:extLst>
              <a:ext uri="{FF2B5EF4-FFF2-40B4-BE49-F238E27FC236}">
                <a16:creationId xmlns:a16="http://schemas.microsoft.com/office/drawing/2014/main" id="{45892F4B-2F8C-4B9A-AAB0-3103A1E8DDF9}"/>
              </a:ext>
            </a:extLst>
          </p:cNvPr>
          <p:cNvSpPr txBox="1"/>
          <p:nvPr/>
        </p:nvSpPr>
        <p:spPr>
          <a:xfrm>
            <a:off x="5107259" y="2904758"/>
            <a:ext cx="4115098" cy="101689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kern="1200" dirty="0">
                <a:solidFill>
                  <a:srgbClr val="FFFFFF"/>
                </a:solidFill>
                <a:latin typeface="+mj-lt"/>
                <a:ea typeface="+mj-ea"/>
                <a:cs typeface="+mj-cs"/>
              </a:rPr>
              <a:t>War on Waste</a:t>
            </a:r>
          </a:p>
        </p:txBody>
      </p:sp>
      <p:sp>
        <p:nvSpPr>
          <p:cNvPr id="16" name="TextBox 15">
            <a:extLst>
              <a:ext uri="{FF2B5EF4-FFF2-40B4-BE49-F238E27FC236}">
                <a16:creationId xmlns:a16="http://schemas.microsoft.com/office/drawing/2014/main" id="{65D45D58-CDAE-4B2F-8342-E5DC81B1E619}"/>
              </a:ext>
            </a:extLst>
          </p:cNvPr>
          <p:cNvSpPr txBox="1"/>
          <p:nvPr/>
        </p:nvSpPr>
        <p:spPr>
          <a:xfrm>
            <a:off x="4952999" y="4122159"/>
            <a:ext cx="4269357" cy="2075810"/>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1400" b="1" dirty="0">
                <a:solidFill>
                  <a:srgbClr val="FFFFFF"/>
                </a:solidFill>
              </a:rPr>
              <a:t>One of our key objectives is greatly reduce the use of disposable in the dining hall and all of the outlets.</a:t>
            </a:r>
          </a:p>
          <a:p>
            <a:pPr indent="-228600">
              <a:lnSpc>
                <a:spcPct val="90000"/>
              </a:lnSpc>
              <a:spcAft>
                <a:spcPts val="600"/>
              </a:spcAft>
              <a:buFont typeface="Arial" panose="020B0604020202020204" pitchFamily="34" charset="0"/>
              <a:buChar char="•"/>
            </a:pPr>
            <a:r>
              <a:rPr lang="en-US" sz="1400" b="1" dirty="0">
                <a:solidFill>
                  <a:srgbClr val="FFFFFF"/>
                </a:solidFill>
              </a:rPr>
              <a:t>This month we have  brought back the proper cutlery and plates </a:t>
            </a:r>
          </a:p>
          <a:p>
            <a:pPr indent="-228600">
              <a:lnSpc>
                <a:spcPct val="90000"/>
              </a:lnSpc>
              <a:spcAft>
                <a:spcPts val="600"/>
              </a:spcAft>
              <a:buFont typeface="Arial" panose="020B0604020202020204" pitchFamily="34" charset="0"/>
              <a:buChar char="•"/>
            </a:pPr>
            <a:r>
              <a:rPr lang="en-US" sz="1400" b="1" dirty="0">
                <a:solidFill>
                  <a:srgbClr val="FFFFFF"/>
                </a:solidFill>
              </a:rPr>
              <a:t>We have ordered new totally recyclable sandwich boxes and salad boxes </a:t>
            </a:r>
          </a:p>
          <a:p>
            <a:pPr indent="-228600">
              <a:lnSpc>
                <a:spcPct val="90000"/>
              </a:lnSpc>
              <a:spcAft>
                <a:spcPts val="600"/>
              </a:spcAft>
              <a:buFont typeface="Arial" panose="020B0604020202020204" pitchFamily="34" charset="0"/>
              <a:buChar char="•"/>
            </a:pPr>
            <a:r>
              <a:rPr lang="en-US" sz="1400" b="1" dirty="0">
                <a:solidFill>
                  <a:srgbClr val="FFFFFF"/>
                </a:solidFill>
              </a:rPr>
              <a:t>We have introduced a new clearing area again this will be a full recycling unit when we have discussed the future spend of the investment and we will need to buy a new clearing trolley.</a:t>
            </a:r>
          </a:p>
          <a:p>
            <a:pPr indent="-228600">
              <a:lnSpc>
                <a:spcPct val="90000"/>
              </a:lnSpc>
              <a:spcAft>
                <a:spcPts val="600"/>
              </a:spcAft>
              <a:buFont typeface="Arial" panose="020B0604020202020204" pitchFamily="34" charset="0"/>
              <a:buChar char="•"/>
            </a:pPr>
            <a:r>
              <a:rPr lang="en-US" sz="1400" b="1" dirty="0">
                <a:solidFill>
                  <a:srgbClr val="FFFFFF"/>
                </a:solidFill>
              </a:rPr>
              <a:t>We have trained the staff on out “ War on Waste guide “</a:t>
            </a:r>
          </a:p>
        </p:txBody>
      </p:sp>
      <p:sp>
        <p:nvSpPr>
          <p:cNvPr id="3" name="Rectangle 2"/>
          <p:cNvSpPr/>
          <p:nvPr/>
        </p:nvSpPr>
        <p:spPr>
          <a:xfrm>
            <a:off x="2476500" y="2551837"/>
            <a:ext cx="2630759" cy="369332"/>
          </a:xfrm>
          <a:prstGeom prst="rect">
            <a:avLst/>
          </a:prstGeom>
        </p:spPr>
        <p:txBody>
          <a:bodyPr wrap="square">
            <a:spAutoFit/>
          </a:bodyPr>
          <a:lstStyle/>
          <a:p>
            <a:endParaRPr lang="en-GB" b="0" i="0" dirty="0">
              <a:solidFill>
                <a:srgbClr val="393939"/>
              </a:solidFill>
              <a:effectLst/>
              <a:latin typeface="Helvetica Neue"/>
            </a:endParaRPr>
          </a:p>
        </p:txBody>
      </p:sp>
      <p:pic>
        <p:nvPicPr>
          <p:cNvPr id="14" name="Picture 13" descr="A picture containing indoor, kitchen, refrigerator, counter&#10;&#10;Description automatically generated">
            <a:extLst>
              <a:ext uri="{FF2B5EF4-FFF2-40B4-BE49-F238E27FC236}">
                <a16:creationId xmlns:a16="http://schemas.microsoft.com/office/drawing/2014/main" id="{6AF4EF99-4061-4DC6-A6C7-07C6750A77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90" y="0"/>
            <a:ext cx="3322564" cy="2900033"/>
          </a:xfrm>
          <a:prstGeom prst="rect">
            <a:avLst/>
          </a:prstGeom>
        </p:spPr>
      </p:pic>
      <p:pic>
        <p:nvPicPr>
          <p:cNvPr id="4098" name="Picture 2" descr="Image result for pictures of recycling  and plate clearing units">
            <a:extLst>
              <a:ext uri="{FF2B5EF4-FFF2-40B4-BE49-F238E27FC236}">
                <a16:creationId xmlns:a16="http://schemas.microsoft.com/office/drawing/2014/main" id="{1D2D1AF2-FBB5-4A4E-ABC9-9C2EBC7554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9674" y="0"/>
            <a:ext cx="4103153" cy="29386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75E6F7A-F3EF-4395-AB04-DE05CDEDCCAA}"/>
              </a:ext>
            </a:extLst>
          </p:cNvPr>
          <p:cNvPicPr>
            <a:picLocks noChangeAspect="1"/>
          </p:cNvPicPr>
          <p:nvPr/>
        </p:nvPicPr>
        <p:blipFill>
          <a:blip r:embed="rId5"/>
          <a:stretch>
            <a:fillRect/>
          </a:stretch>
        </p:blipFill>
        <p:spPr>
          <a:xfrm>
            <a:off x="-48360" y="2890533"/>
            <a:ext cx="3322564" cy="3967467"/>
          </a:xfrm>
          <a:prstGeom prst="rect">
            <a:avLst/>
          </a:prstGeom>
        </p:spPr>
      </p:pic>
      <p:pic>
        <p:nvPicPr>
          <p:cNvPr id="20" name="Picture 19" descr="Mirage 44 Piece 18/10 Stainless Steel Cutlery Set Arthur Price">
            <a:extLst>
              <a:ext uri="{FF2B5EF4-FFF2-40B4-BE49-F238E27FC236}">
                <a16:creationId xmlns:a16="http://schemas.microsoft.com/office/drawing/2014/main" id="{D03686B2-8FC4-4DF8-9B89-9B4B868B9CD3}"/>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7743825" y="379205"/>
            <a:ext cx="1943100" cy="1943100"/>
          </a:xfrm>
          <a:prstGeom prst="rect">
            <a:avLst/>
          </a:prstGeom>
          <a:noFill/>
          <a:ln>
            <a:noFill/>
          </a:ln>
        </p:spPr>
      </p:pic>
    </p:spTree>
    <p:extLst>
      <p:ext uri="{BB962C8B-B14F-4D97-AF65-F5344CB8AC3E}">
        <p14:creationId xmlns:p14="http://schemas.microsoft.com/office/powerpoint/2010/main" val="3444263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83"/>
            <a:ext cx="9906000" cy="6858000"/>
          </a:xfrm>
          <a:prstGeom prst="rect">
            <a:avLst/>
          </a:prstGeom>
        </p:spPr>
      </p:pic>
      <p:sp>
        <p:nvSpPr>
          <p:cNvPr id="5" name="TextBox 4"/>
          <p:cNvSpPr txBox="1"/>
          <p:nvPr/>
        </p:nvSpPr>
        <p:spPr>
          <a:xfrm>
            <a:off x="6286500" y="2109355"/>
            <a:ext cx="2729053" cy="1015663"/>
          </a:xfrm>
          <a:prstGeom prst="rect">
            <a:avLst/>
          </a:prstGeom>
          <a:noFill/>
        </p:spPr>
        <p:txBody>
          <a:bodyPr wrap="square" rtlCol="0">
            <a:spAutoFit/>
          </a:bodyPr>
          <a:lstStyle/>
          <a:p>
            <a:endParaRPr lang="en-GB" sz="1200" b="1" dirty="0"/>
          </a:p>
          <a:p>
            <a:endParaRPr lang="en-GB" sz="1200" b="1" dirty="0">
              <a:solidFill>
                <a:srgbClr val="006D64"/>
              </a:solidFill>
            </a:endParaRPr>
          </a:p>
          <a:p>
            <a:endParaRPr lang="en-GB" sz="1200" b="1" dirty="0">
              <a:solidFill>
                <a:srgbClr val="006D64"/>
              </a:solidFill>
            </a:endParaRPr>
          </a:p>
          <a:p>
            <a:endParaRPr lang="en-GB" sz="1200" b="1" dirty="0">
              <a:solidFill>
                <a:srgbClr val="006D64"/>
              </a:solidFill>
            </a:endParaRPr>
          </a:p>
          <a:p>
            <a:endParaRPr lang="en-GB" sz="1200" dirty="0">
              <a:solidFill>
                <a:srgbClr val="006D64"/>
              </a:solidFill>
            </a:endParaRPr>
          </a:p>
        </p:txBody>
      </p:sp>
      <p:sp>
        <p:nvSpPr>
          <p:cNvPr id="21" name="TextBox 20"/>
          <p:cNvSpPr txBox="1"/>
          <p:nvPr/>
        </p:nvSpPr>
        <p:spPr>
          <a:xfrm>
            <a:off x="2150930" y="576269"/>
            <a:ext cx="5730240" cy="1323439"/>
          </a:xfrm>
          <a:prstGeom prst="rect">
            <a:avLst/>
          </a:prstGeom>
          <a:noFill/>
        </p:spPr>
        <p:txBody>
          <a:bodyPr wrap="square" rtlCol="0">
            <a:spAutoFit/>
          </a:bodyPr>
          <a:lstStyle/>
          <a:p>
            <a:r>
              <a:rPr lang="en-GB" sz="2000" dirty="0">
                <a:solidFill>
                  <a:schemeClr val="bg1"/>
                </a:solidFill>
                <a:latin typeface="Century Gothic" panose="020B0502020202020204" pitchFamily="34" charset="0"/>
              </a:rPr>
              <a:t>Customer comment cards or Survey?</a:t>
            </a:r>
          </a:p>
          <a:p>
            <a:endParaRPr lang="en-GB" sz="2000" dirty="0">
              <a:solidFill>
                <a:schemeClr val="bg1"/>
              </a:solidFill>
              <a:latin typeface="Century Gothic" panose="020B0502020202020204" pitchFamily="34" charset="0"/>
            </a:endParaRPr>
          </a:p>
          <a:p>
            <a:endParaRPr lang="en-GB" sz="1600" dirty="0">
              <a:solidFill>
                <a:schemeClr val="bg1"/>
              </a:solidFill>
              <a:latin typeface="Century Gothic" panose="020B0502020202020204" pitchFamily="34" charset="0"/>
            </a:endParaRPr>
          </a:p>
          <a:p>
            <a:endParaRPr lang="en-GB" sz="2400" dirty="0">
              <a:solidFill>
                <a:schemeClr val="bg1"/>
              </a:solidFill>
              <a:latin typeface="Century Gothic" panose="020B0502020202020204" pitchFamily="34" charset="0"/>
            </a:endParaRPr>
          </a:p>
        </p:txBody>
      </p:sp>
      <p:sp>
        <p:nvSpPr>
          <p:cNvPr id="3" name="Rectangle 2"/>
          <p:cNvSpPr/>
          <p:nvPr/>
        </p:nvSpPr>
        <p:spPr>
          <a:xfrm>
            <a:off x="2476500" y="2551837"/>
            <a:ext cx="2630759" cy="369332"/>
          </a:xfrm>
          <a:prstGeom prst="rect">
            <a:avLst/>
          </a:prstGeom>
        </p:spPr>
        <p:txBody>
          <a:bodyPr wrap="square">
            <a:spAutoFit/>
          </a:bodyPr>
          <a:lstStyle/>
          <a:p>
            <a:endParaRPr lang="en-GB" b="0" i="0" dirty="0">
              <a:solidFill>
                <a:srgbClr val="393939"/>
              </a:solidFill>
              <a:effectLst/>
              <a:latin typeface="Helvetica Neue"/>
            </a:endParaRPr>
          </a:p>
        </p:txBody>
      </p:sp>
      <p:pic>
        <p:nvPicPr>
          <p:cNvPr id="6" name="Picture 5">
            <a:extLst>
              <a:ext uri="{FF2B5EF4-FFF2-40B4-BE49-F238E27FC236}">
                <a16:creationId xmlns:a16="http://schemas.microsoft.com/office/drawing/2014/main" id="{5594A972-A3E3-4F61-8C42-C72AFF89729F}"/>
              </a:ext>
            </a:extLst>
          </p:cNvPr>
          <p:cNvPicPr>
            <a:picLocks noChangeAspect="1"/>
          </p:cNvPicPr>
          <p:nvPr/>
        </p:nvPicPr>
        <p:blipFill rotWithShape="1">
          <a:blip r:embed="rId2">
            <a:extLst>
              <a:ext uri="{28A0092B-C50C-407E-A947-70E740481C1C}">
                <a14:useLocalDpi xmlns:a14="http://schemas.microsoft.com/office/drawing/2010/main" val="0"/>
              </a:ext>
            </a:extLst>
          </a:blip>
          <a:srcRect l="59532" t="25700" r="6221" b="4154"/>
          <a:stretch/>
        </p:blipFill>
        <p:spPr>
          <a:xfrm>
            <a:off x="0" y="1782257"/>
            <a:ext cx="9289775" cy="4810540"/>
          </a:xfrm>
          <a:prstGeom prst="rect">
            <a:avLst/>
          </a:prstGeom>
        </p:spPr>
      </p:pic>
      <p:sp>
        <p:nvSpPr>
          <p:cNvPr id="20" name="TextBox 19">
            <a:extLst>
              <a:ext uri="{FF2B5EF4-FFF2-40B4-BE49-F238E27FC236}">
                <a16:creationId xmlns:a16="http://schemas.microsoft.com/office/drawing/2014/main" id="{A7C92962-C84B-408C-BE23-7371F6CADE6C}"/>
              </a:ext>
            </a:extLst>
          </p:cNvPr>
          <p:cNvSpPr txBox="1"/>
          <p:nvPr/>
        </p:nvSpPr>
        <p:spPr>
          <a:xfrm>
            <a:off x="1636813" y="2881665"/>
            <a:ext cx="6397867" cy="1323439"/>
          </a:xfrm>
          <a:prstGeom prst="rect">
            <a:avLst/>
          </a:prstGeom>
          <a:noFill/>
        </p:spPr>
        <p:txBody>
          <a:bodyPr wrap="square" rtlCol="0">
            <a:spAutoFit/>
          </a:bodyPr>
          <a:lstStyle/>
          <a:p>
            <a:pPr algn="ctr"/>
            <a:endParaRPr lang="en-GB" sz="4000" dirty="0">
              <a:solidFill>
                <a:srgbClr val="006D64"/>
              </a:solidFill>
              <a:latin typeface="Century Gothic" panose="020B0502020202020204" pitchFamily="34" charset="0"/>
            </a:endParaRPr>
          </a:p>
          <a:p>
            <a:pPr algn="ctr"/>
            <a:endParaRPr lang="en-GB" sz="4000" dirty="0">
              <a:solidFill>
                <a:srgbClr val="006D64"/>
              </a:solidFill>
              <a:latin typeface="Century Gothic" panose="020B0502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6813" y="2109355"/>
            <a:ext cx="6532880" cy="3860800"/>
          </a:xfrm>
          <a:prstGeom prst="rect">
            <a:avLst/>
          </a:prstGeom>
        </p:spPr>
      </p:pic>
      <p:sp>
        <p:nvSpPr>
          <p:cNvPr id="7" name="TextBox 6">
            <a:extLst>
              <a:ext uri="{FF2B5EF4-FFF2-40B4-BE49-F238E27FC236}">
                <a16:creationId xmlns:a16="http://schemas.microsoft.com/office/drawing/2014/main" id="{7236CF7C-D0FB-493E-BB5D-E263DEEA2907}"/>
              </a:ext>
            </a:extLst>
          </p:cNvPr>
          <p:cNvSpPr txBox="1"/>
          <p:nvPr/>
        </p:nvSpPr>
        <p:spPr>
          <a:xfrm>
            <a:off x="4443484" y="4850316"/>
            <a:ext cx="3591196" cy="738664"/>
          </a:xfrm>
          <a:prstGeom prst="rect">
            <a:avLst/>
          </a:prstGeom>
          <a:noFill/>
        </p:spPr>
        <p:txBody>
          <a:bodyPr wrap="square" rtlCol="0">
            <a:spAutoFit/>
          </a:bodyPr>
          <a:lstStyle/>
          <a:p>
            <a:r>
              <a:rPr lang="en-GB" sz="1400" dirty="0"/>
              <a:t>We have completed a low key survey with the students and have used this feedback  in our relaunch plans .</a:t>
            </a:r>
          </a:p>
        </p:txBody>
      </p:sp>
      <p:pic>
        <p:nvPicPr>
          <p:cNvPr id="11" name="Picture 10">
            <a:extLst>
              <a:ext uri="{FF2B5EF4-FFF2-40B4-BE49-F238E27FC236}">
                <a16:creationId xmlns:a16="http://schemas.microsoft.com/office/drawing/2014/main" id="{9979C6E4-1DBB-4EBB-B24F-413B1043BA50}"/>
              </a:ext>
            </a:extLst>
          </p:cNvPr>
          <p:cNvPicPr/>
          <p:nvPr/>
        </p:nvPicPr>
        <p:blipFill rotWithShape="1">
          <a:blip r:embed="rId4"/>
          <a:srcRect l="44245" t="11582" r="24501" b="10715"/>
          <a:stretch/>
        </p:blipFill>
        <p:spPr bwMode="auto">
          <a:xfrm>
            <a:off x="1649141" y="2425701"/>
            <a:ext cx="2729053" cy="35444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92728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478</Words>
  <Application>Microsoft Office PowerPoint</Application>
  <PresentationFormat>A4 Paper (210x297 mm)</PresentationFormat>
  <Paragraphs>61</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Century Gothic</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Wells</dc:creator>
  <cp:lastModifiedBy>M Connell</cp:lastModifiedBy>
  <cp:revision>8</cp:revision>
  <cp:lastPrinted>2020-02-25T17:51:12Z</cp:lastPrinted>
  <dcterms:created xsi:type="dcterms:W3CDTF">2020-02-25T17:20:46Z</dcterms:created>
  <dcterms:modified xsi:type="dcterms:W3CDTF">2020-06-10T18:00:47Z</dcterms:modified>
</cp:coreProperties>
</file>